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8" r:id="rId1"/>
  </p:sldMasterIdLst>
  <p:notesMasterIdLst>
    <p:notesMasterId r:id="rId16"/>
  </p:notesMasterIdLst>
  <p:sldIdLst>
    <p:sldId id="271" r:id="rId2"/>
    <p:sldId id="256" r:id="rId3"/>
    <p:sldId id="261" r:id="rId4"/>
    <p:sldId id="258" r:id="rId5"/>
    <p:sldId id="257" r:id="rId6"/>
    <p:sldId id="262" r:id="rId7"/>
    <p:sldId id="263" r:id="rId8"/>
    <p:sldId id="265" r:id="rId9"/>
    <p:sldId id="266" r:id="rId10"/>
    <p:sldId id="267" r:id="rId11"/>
    <p:sldId id="268" r:id="rId12"/>
    <p:sldId id="269" r:id="rId13"/>
    <p:sldId id="270" r:id="rId14"/>
    <p:sldId id="264"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CADA"/>
    <a:srgbClr val="FFDBB7"/>
    <a:srgbClr val="F8C3BA"/>
    <a:srgbClr val="D5B6C3"/>
    <a:srgbClr val="D5C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Helle Formatvorlage 3 - Akz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1"/>
    <p:restoredTop sz="77988"/>
  </p:normalViewPr>
  <p:slideViewPr>
    <p:cSldViewPr snapToGrid="0" snapToObjects="1">
      <p:cViewPr varScale="1">
        <p:scale>
          <a:sx n="87" d="100"/>
          <a:sy n="87" d="100"/>
        </p:scale>
        <p:origin x="9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4E23C-D451-3049-832D-61A41DC0667F}" type="datetimeFigureOut">
              <a:rPr lang="en-US" smtClean="0"/>
              <a:t>5/16/22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9ADB89-DDDE-F64E-B757-1682208BAAD7}" type="slidenum">
              <a:rPr lang="en-US" smtClean="0"/>
              <a:t>‹Nr.›</a:t>
            </a:fld>
            <a:endParaRPr lang="en-US"/>
          </a:p>
        </p:txBody>
      </p:sp>
    </p:spTree>
    <p:extLst>
      <p:ext uri="{BB962C8B-B14F-4D97-AF65-F5344CB8AC3E}">
        <p14:creationId xmlns:p14="http://schemas.microsoft.com/office/powerpoint/2010/main" val="4092121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What have these diseases in </a:t>
            </a:r>
            <a:r>
              <a:rPr lang="en-US" dirty="0" err="1"/>
              <a:t>commen</a:t>
            </a:r>
            <a:r>
              <a:rPr lang="en-US" dirty="0"/>
              <a:t>? </a:t>
            </a:r>
            <a:r>
              <a:rPr lang="en-US" dirty="0">
                <a:sym typeface="Wingdings" pitchFamily="2" charset="2"/>
              </a:rPr>
              <a:t> They include RNA-binding proteins</a:t>
            </a:r>
          </a:p>
          <a:p>
            <a:endParaRPr lang="en-US" dirty="0"/>
          </a:p>
          <a:p>
            <a:endParaRPr lang="en-US" dirty="0"/>
          </a:p>
          <a:p>
            <a:r>
              <a:rPr lang="en-US" dirty="0"/>
              <a:t>Alisa</a:t>
            </a:r>
          </a:p>
        </p:txBody>
      </p:sp>
      <p:sp>
        <p:nvSpPr>
          <p:cNvPr id="4" name="Foliennummernplatzhalter 3"/>
          <p:cNvSpPr>
            <a:spLocks noGrp="1"/>
          </p:cNvSpPr>
          <p:nvPr>
            <p:ph type="sldNum" sz="quarter" idx="5"/>
          </p:nvPr>
        </p:nvSpPr>
        <p:spPr/>
        <p:txBody>
          <a:bodyPr/>
          <a:lstStyle/>
          <a:p>
            <a:fld id="{8F9ADB89-DDDE-F64E-B757-1682208BAAD7}" type="slidenum">
              <a:rPr lang="en-US" smtClean="0"/>
              <a:t>1</a:t>
            </a:fld>
            <a:endParaRPr lang="en-US"/>
          </a:p>
        </p:txBody>
      </p:sp>
    </p:spTree>
    <p:extLst>
      <p:ext uri="{BB962C8B-B14F-4D97-AF65-F5344CB8AC3E}">
        <p14:creationId xmlns:p14="http://schemas.microsoft.com/office/powerpoint/2010/main" val="2293925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selection criteria for </a:t>
            </a:r>
            <a:r>
              <a:rPr lang="en-US" dirty="0" err="1"/>
              <a:t>rna</a:t>
            </a:r>
            <a:r>
              <a:rPr lang="en-US" dirty="0"/>
              <a:t>-dependent proteins is a shift of the maxima for at least on fraction. Shift of maxima of one fraction is the ”smallest” </a:t>
            </a:r>
            <a:r>
              <a:rPr lang="en-US" dirty="0" err="1"/>
              <a:t>possibe</a:t>
            </a:r>
            <a:r>
              <a:rPr lang="en-US" dirty="0"/>
              <a:t> change. </a:t>
            </a:r>
          </a:p>
          <a:p>
            <a:r>
              <a:rPr lang="en-US" dirty="0"/>
              <a:t>We also want to run a paired t-test to determine the significance of our results.</a:t>
            </a:r>
          </a:p>
          <a:p>
            <a:endParaRPr lang="en-US" dirty="0"/>
          </a:p>
          <a:p>
            <a:r>
              <a:rPr lang="en-US" dirty="0"/>
              <a:t>Ignacio</a:t>
            </a:r>
          </a:p>
        </p:txBody>
      </p:sp>
      <p:sp>
        <p:nvSpPr>
          <p:cNvPr id="4" name="Foliennummernplatzhalter 3"/>
          <p:cNvSpPr>
            <a:spLocks noGrp="1"/>
          </p:cNvSpPr>
          <p:nvPr>
            <p:ph type="sldNum" sz="quarter" idx="5"/>
          </p:nvPr>
        </p:nvSpPr>
        <p:spPr/>
        <p:txBody>
          <a:bodyPr/>
          <a:lstStyle/>
          <a:p>
            <a:fld id="{8F9ADB89-DDDE-F64E-B757-1682208BAAD7}" type="slidenum">
              <a:rPr lang="en-US" smtClean="0"/>
              <a:t>10</a:t>
            </a:fld>
            <a:endParaRPr lang="en-US"/>
          </a:p>
        </p:txBody>
      </p:sp>
    </p:spTree>
    <p:extLst>
      <p:ext uri="{BB962C8B-B14F-4D97-AF65-F5344CB8AC3E}">
        <p14:creationId xmlns:p14="http://schemas.microsoft.com/office/powerpoint/2010/main" val="2372737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next part is dedicated to protein shifts. We apply out selection criteria that we just explained to all proteins.</a:t>
            </a:r>
          </a:p>
          <a:p>
            <a:r>
              <a:rPr lang="en-US" dirty="0"/>
              <a:t>Then we want to pick out specific proteins and produce graphs. We look for one protein for each category: right-shift, left shift (what we expect for RNA-dependent), no shift or precipitated.</a:t>
            </a:r>
          </a:p>
          <a:p>
            <a:r>
              <a:rPr lang="en-US" dirty="0"/>
              <a:t>In Addition we want to use k-means clustering to visualize the categorization of RNA-dependent proteins. Here we use the maximum of each protein from control and </a:t>
            </a:r>
            <a:r>
              <a:rPr lang="en-US" dirty="0" err="1"/>
              <a:t>Rnase</a:t>
            </a:r>
            <a:r>
              <a:rPr lang="en-US" dirty="0"/>
              <a:t> and expect a similar clustering.</a:t>
            </a:r>
          </a:p>
          <a:p>
            <a:endParaRPr lang="en-US" dirty="0"/>
          </a:p>
          <a:p>
            <a:r>
              <a:rPr lang="en-US" dirty="0"/>
              <a:t>Greta</a:t>
            </a:r>
          </a:p>
        </p:txBody>
      </p:sp>
      <p:sp>
        <p:nvSpPr>
          <p:cNvPr id="4" name="Foliennummernplatzhalter 3"/>
          <p:cNvSpPr>
            <a:spLocks noGrp="1"/>
          </p:cNvSpPr>
          <p:nvPr>
            <p:ph type="sldNum" sz="quarter" idx="5"/>
          </p:nvPr>
        </p:nvSpPr>
        <p:spPr/>
        <p:txBody>
          <a:bodyPr/>
          <a:lstStyle/>
          <a:p>
            <a:fld id="{8F9ADB89-DDDE-F64E-B757-1682208BAAD7}" type="slidenum">
              <a:rPr lang="en-US" smtClean="0"/>
              <a:t>11</a:t>
            </a:fld>
            <a:endParaRPr lang="en-US"/>
          </a:p>
        </p:txBody>
      </p:sp>
    </p:spTree>
    <p:extLst>
      <p:ext uri="{BB962C8B-B14F-4D97-AF65-F5344CB8AC3E}">
        <p14:creationId xmlns:p14="http://schemas.microsoft.com/office/powerpoint/2010/main" val="374551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a last step we want to compare our own results: what proteins are RNA-dependent or not with data bases like </a:t>
            </a:r>
            <a:r>
              <a:rPr lang="en-US" dirty="0" err="1"/>
              <a:t>UniProt</a:t>
            </a:r>
            <a:r>
              <a:rPr lang="en-US" dirty="0"/>
              <a:t> and R-Deep. By comparing our positive RNA-dependent proteins with proven positives we can determine how well our code works. </a:t>
            </a:r>
          </a:p>
          <a:p>
            <a:r>
              <a:rPr lang="en-US" dirty="0"/>
              <a:t>Also we plan on doing conducting regression analysis. Our first idea is to use the correlation between fraction 1 of control and fraction 1 of RNase and so on to predict the shift of Maximum between </a:t>
            </a:r>
            <a:r>
              <a:rPr lang="en-US" dirty="0" err="1"/>
              <a:t>RNAse</a:t>
            </a:r>
            <a:r>
              <a:rPr lang="en-US" dirty="0"/>
              <a:t> and Control. We think about splitting out protein set and use one part to create the line of best fit and the other part of the proteins to test our model.</a:t>
            </a:r>
          </a:p>
          <a:p>
            <a:endParaRPr lang="en-US" dirty="0"/>
          </a:p>
          <a:p>
            <a:r>
              <a:rPr lang="en-US" dirty="0"/>
              <a:t>Greta</a:t>
            </a:r>
          </a:p>
          <a:p>
            <a:endParaRPr lang="en-US" dirty="0"/>
          </a:p>
        </p:txBody>
      </p:sp>
      <p:sp>
        <p:nvSpPr>
          <p:cNvPr id="4" name="Foliennummernplatzhalter 3"/>
          <p:cNvSpPr>
            <a:spLocks noGrp="1"/>
          </p:cNvSpPr>
          <p:nvPr>
            <p:ph type="sldNum" sz="quarter" idx="5"/>
          </p:nvPr>
        </p:nvSpPr>
        <p:spPr/>
        <p:txBody>
          <a:bodyPr/>
          <a:lstStyle/>
          <a:p>
            <a:fld id="{8F9ADB89-DDDE-F64E-B757-1682208BAAD7}" type="slidenum">
              <a:rPr lang="en-US" smtClean="0"/>
              <a:t>12</a:t>
            </a:fld>
            <a:endParaRPr lang="en-US"/>
          </a:p>
        </p:txBody>
      </p:sp>
    </p:spTree>
    <p:extLst>
      <p:ext uri="{BB962C8B-B14F-4D97-AF65-F5344CB8AC3E}">
        <p14:creationId xmlns:p14="http://schemas.microsoft.com/office/powerpoint/2010/main" val="1614215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 we have extra time at the end, we would like to redefine critical parameters for a more precise analysis.</a:t>
            </a:r>
          </a:p>
          <a:p>
            <a:r>
              <a:rPr lang="en-US" dirty="0"/>
              <a:t>In Phase 5, after the comparison, we may obtain non-RNA-dependent proteins that are proven to be RBP. Then we could for example change our criteria for a significant shift.</a:t>
            </a:r>
          </a:p>
          <a:p>
            <a:r>
              <a:rPr lang="en-US" dirty="0"/>
              <a:t>In addition we could further analyze proteins with a partial shift. Use CORUM to find out more about their protein-protein interaction.</a:t>
            </a:r>
          </a:p>
          <a:p>
            <a:r>
              <a:rPr lang="en-US" dirty="0"/>
              <a:t>Read</a:t>
            </a:r>
          </a:p>
          <a:p>
            <a:r>
              <a:rPr lang="en-US" dirty="0"/>
              <a:t>Greta</a:t>
            </a:r>
          </a:p>
        </p:txBody>
      </p:sp>
      <p:sp>
        <p:nvSpPr>
          <p:cNvPr id="4" name="Foliennummernplatzhalter 3"/>
          <p:cNvSpPr>
            <a:spLocks noGrp="1"/>
          </p:cNvSpPr>
          <p:nvPr>
            <p:ph type="sldNum" sz="quarter" idx="5"/>
          </p:nvPr>
        </p:nvSpPr>
        <p:spPr/>
        <p:txBody>
          <a:bodyPr/>
          <a:lstStyle/>
          <a:p>
            <a:fld id="{8F9ADB89-DDDE-F64E-B757-1682208BAAD7}" type="slidenum">
              <a:rPr lang="en-US" smtClean="0"/>
              <a:t>13</a:t>
            </a:fld>
            <a:endParaRPr lang="en-US"/>
          </a:p>
        </p:txBody>
      </p:sp>
    </p:spTree>
    <p:extLst>
      <p:ext uri="{BB962C8B-B14F-4D97-AF65-F5344CB8AC3E}">
        <p14:creationId xmlns:p14="http://schemas.microsoft.com/office/powerpoint/2010/main" val="2977313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last but not least, why should you care about our project?</a:t>
            </a:r>
          </a:p>
          <a:p>
            <a:r>
              <a:rPr lang="en-US" dirty="0"/>
              <a:t>Because we showed why it is so important to find the proteins that interact directly or indirectly with RNA. It could bring us a step further in understanding the mechanism of a disease. And of course you should care because we are a great team and are </a:t>
            </a:r>
            <a:r>
              <a:rPr lang="en-US"/>
              <a:t>super excited!!</a:t>
            </a:r>
            <a:endParaRPr lang="en-US" dirty="0"/>
          </a:p>
          <a:p>
            <a:r>
              <a:rPr lang="en-US" dirty="0"/>
              <a:t>Bild von </a:t>
            </a:r>
            <a:r>
              <a:rPr lang="en-US" dirty="0" err="1"/>
              <a:t>uns</a:t>
            </a:r>
            <a:r>
              <a:rPr lang="en-US" dirty="0"/>
              <a:t> </a:t>
            </a:r>
            <a:r>
              <a:rPr lang="en-US" dirty="0" err="1"/>
              <a:t>einfügen</a:t>
            </a:r>
            <a:r>
              <a:rPr lang="en-US" dirty="0"/>
              <a:t>!!!!</a:t>
            </a:r>
          </a:p>
          <a:p>
            <a:endParaRPr lang="en-US" dirty="0"/>
          </a:p>
          <a:p>
            <a:r>
              <a:rPr lang="en-US" dirty="0"/>
              <a:t>Greta</a:t>
            </a:r>
          </a:p>
        </p:txBody>
      </p:sp>
      <p:sp>
        <p:nvSpPr>
          <p:cNvPr id="4" name="Foliennummernplatzhalter 3"/>
          <p:cNvSpPr>
            <a:spLocks noGrp="1"/>
          </p:cNvSpPr>
          <p:nvPr>
            <p:ph type="sldNum" sz="quarter" idx="5"/>
          </p:nvPr>
        </p:nvSpPr>
        <p:spPr/>
        <p:txBody>
          <a:bodyPr/>
          <a:lstStyle/>
          <a:p>
            <a:fld id="{8F9ADB89-DDDE-F64E-B757-1682208BAAD7}" type="slidenum">
              <a:rPr lang="en-US" smtClean="0"/>
              <a:t>14</a:t>
            </a:fld>
            <a:endParaRPr lang="en-US"/>
          </a:p>
        </p:txBody>
      </p:sp>
    </p:spTree>
    <p:extLst>
      <p:ext uri="{BB962C8B-B14F-4D97-AF65-F5344CB8AC3E}">
        <p14:creationId xmlns:p14="http://schemas.microsoft.com/office/powerpoint/2010/main" val="81210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a:p>
            <a:r>
              <a:rPr lang="en-US" dirty="0"/>
              <a:t>Alisa</a:t>
            </a:r>
          </a:p>
        </p:txBody>
      </p:sp>
      <p:sp>
        <p:nvSpPr>
          <p:cNvPr id="4" name="Foliennummernplatzhalter 3"/>
          <p:cNvSpPr>
            <a:spLocks noGrp="1"/>
          </p:cNvSpPr>
          <p:nvPr>
            <p:ph type="sldNum" sz="quarter" idx="5"/>
          </p:nvPr>
        </p:nvSpPr>
        <p:spPr/>
        <p:txBody>
          <a:bodyPr/>
          <a:lstStyle/>
          <a:p>
            <a:fld id="{8F9ADB89-DDDE-F64E-B757-1682208BAAD7}" type="slidenum">
              <a:rPr lang="en-US" smtClean="0"/>
              <a:t>2</a:t>
            </a:fld>
            <a:endParaRPr lang="en-US"/>
          </a:p>
        </p:txBody>
      </p:sp>
    </p:spTree>
    <p:extLst>
      <p:ext uri="{BB962C8B-B14F-4D97-AF65-F5344CB8AC3E}">
        <p14:creationId xmlns:p14="http://schemas.microsoft.com/office/powerpoint/2010/main" val="406717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What are RNA-dependent proteins?</a:t>
            </a:r>
          </a:p>
          <a:p>
            <a:r>
              <a:rPr lang="en-US" dirty="0"/>
              <a:t>RNA-dependent proteins include RNA-binding proteins and proteins that bind RNA-binding proteins. RNA-binding proteins bind RNA</a:t>
            </a:r>
          </a:p>
          <a:p>
            <a:r>
              <a:rPr lang="en-US" dirty="0"/>
              <a:t>Alisa</a:t>
            </a:r>
          </a:p>
        </p:txBody>
      </p:sp>
      <p:sp>
        <p:nvSpPr>
          <p:cNvPr id="4" name="Foliennummernplatzhalter 3"/>
          <p:cNvSpPr>
            <a:spLocks noGrp="1"/>
          </p:cNvSpPr>
          <p:nvPr>
            <p:ph type="sldNum" sz="quarter" idx="5"/>
          </p:nvPr>
        </p:nvSpPr>
        <p:spPr/>
        <p:txBody>
          <a:bodyPr/>
          <a:lstStyle/>
          <a:p>
            <a:fld id="{8F9ADB89-DDDE-F64E-B757-1682208BAAD7}" type="slidenum">
              <a:rPr lang="en-US" smtClean="0"/>
              <a:t>3</a:t>
            </a:fld>
            <a:endParaRPr lang="en-US"/>
          </a:p>
        </p:txBody>
      </p:sp>
    </p:spTree>
    <p:extLst>
      <p:ext uri="{BB962C8B-B14F-4D97-AF65-F5344CB8AC3E}">
        <p14:creationId xmlns:p14="http://schemas.microsoft.com/office/powerpoint/2010/main" val="330318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Importance of </a:t>
            </a:r>
            <a:r>
              <a:rPr lang="en-US" dirty="0" err="1"/>
              <a:t>Rbp</a:t>
            </a:r>
            <a:r>
              <a:rPr lang="en-US" dirty="0"/>
              <a:t>. They are involved in a variety of processes</a:t>
            </a:r>
          </a:p>
          <a:p>
            <a:r>
              <a:rPr lang="en-US" dirty="0"/>
              <a:t>Read slide</a:t>
            </a:r>
          </a:p>
          <a:p>
            <a:r>
              <a:rPr lang="en-US" dirty="0"/>
              <a:t>Alisa</a:t>
            </a:r>
          </a:p>
        </p:txBody>
      </p:sp>
      <p:sp>
        <p:nvSpPr>
          <p:cNvPr id="4" name="Foliennummernplatzhalter 3"/>
          <p:cNvSpPr>
            <a:spLocks noGrp="1"/>
          </p:cNvSpPr>
          <p:nvPr>
            <p:ph type="sldNum" sz="quarter" idx="5"/>
          </p:nvPr>
        </p:nvSpPr>
        <p:spPr/>
        <p:txBody>
          <a:bodyPr/>
          <a:lstStyle/>
          <a:p>
            <a:fld id="{8F9ADB89-DDDE-F64E-B757-1682208BAAD7}" type="slidenum">
              <a:rPr lang="en-US" smtClean="0"/>
              <a:t>4</a:t>
            </a:fld>
            <a:endParaRPr lang="en-US"/>
          </a:p>
        </p:txBody>
      </p:sp>
    </p:spTree>
    <p:extLst>
      <p:ext uri="{BB962C8B-B14F-4D97-AF65-F5344CB8AC3E}">
        <p14:creationId xmlns:p14="http://schemas.microsoft.com/office/powerpoint/2010/main" val="194696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was our data generated. Explain slide</a:t>
            </a:r>
          </a:p>
          <a:p>
            <a:r>
              <a:rPr lang="en-US" dirty="0" err="1"/>
              <a:t>SIna</a:t>
            </a:r>
            <a:endParaRPr lang="en-US" dirty="0"/>
          </a:p>
        </p:txBody>
      </p:sp>
      <p:sp>
        <p:nvSpPr>
          <p:cNvPr id="4" name="Foliennummernplatzhalter 3"/>
          <p:cNvSpPr>
            <a:spLocks noGrp="1"/>
          </p:cNvSpPr>
          <p:nvPr>
            <p:ph type="sldNum" sz="quarter" idx="5"/>
          </p:nvPr>
        </p:nvSpPr>
        <p:spPr/>
        <p:txBody>
          <a:bodyPr/>
          <a:lstStyle/>
          <a:p>
            <a:fld id="{8F9ADB89-DDDE-F64E-B757-1682208BAAD7}" type="slidenum">
              <a:rPr lang="en-US" smtClean="0"/>
              <a:t>5</a:t>
            </a:fld>
            <a:endParaRPr lang="en-US"/>
          </a:p>
        </p:txBody>
      </p:sp>
    </p:spTree>
    <p:extLst>
      <p:ext uri="{BB962C8B-B14F-4D97-AF65-F5344CB8AC3E}">
        <p14:creationId xmlns:p14="http://schemas.microsoft.com/office/powerpoint/2010/main" val="255550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Read</a:t>
            </a:r>
          </a:p>
          <a:p>
            <a:r>
              <a:rPr lang="en-US" dirty="0" err="1"/>
              <a:t>SIna</a:t>
            </a:r>
            <a:endParaRPr lang="en-US" dirty="0"/>
          </a:p>
        </p:txBody>
      </p:sp>
      <p:sp>
        <p:nvSpPr>
          <p:cNvPr id="4" name="Foliennummernplatzhalter 3"/>
          <p:cNvSpPr>
            <a:spLocks noGrp="1"/>
          </p:cNvSpPr>
          <p:nvPr>
            <p:ph type="sldNum" sz="quarter" idx="5"/>
          </p:nvPr>
        </p:nvSpPr>
        <p:spPr/>
        <p:txBody>
          <a:bodyPr/>
          <a:lstStyle/>
          <a:p>
            <a:fld id="{8F9ADB89-DDDE-F64E-B757-1682208BAAD7}" type="slidenum">
              <a:rPr lang="en-US" smtClean="0"/>
              <a:t>6</a:t>
            </a:fld>
            <a:endParaRPr lang="en-US"/>
          </a:p>
        </p:txBody>
      </p:sp>
    </p:spTree>
    <p:extLst>
      <p:ext uri="{BB962C8B-B14F-4D97-AF65-F5344CB8AC3E}">
        <p14:creationId xmlns:p14="http://schemas.microsoft.com/office/powerpoint/2010/main" val="2623212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Read and include weekly meetings on Sunday. Explain GitHub. Mention Part 1-5</a:t>
            </a:r>
          </a:p>
          <a:p>
            <a:r>
              <a:rPr lang="en-US" dirty="0" err="1"/>
              <a:t>Sina</a:t>
            </a:r>
            <a:endParaRPr lang="en-US" dirty="0"/>
          </a:p>
        </p:txBody>
      </p:sp>
      <p:sp>
        <p:nvSpPr>
          <p:cNvPr id="4" name="Foliennummernplatzhalter 3"/>
          <p:cNvSpPr>
            <a:spLocks noGrp="1"/>
          </p:cNvSpPr>
          <p:nvPr>
            <p:ph type="sldNum" sz="quarter" idx="5"/>
          </p:nvPr>
        </p:nvSpPr>
        <p:spPr/>
        <p:txBody>
          <a:bodyPr/>
          <a:lstStyle/>
          <a:p>
            <a:fld id="{8F9ADB89-DDDE-F64E-B757-1682208BAAD7}" type="slidenum">
              <a:rPr lang="en-US" smtClean="0"/>
              <a:t>7</a:t>
            </a:fld>
            <a:endParaRPr lang="en-US"/>
          </a:p>
        </p:txBody>
      </p:sp>
    </p:spTree>
    <p:extLst>
      <p:ext uri="{BB962C8B-B14F-4D97-AF65-F5344CB8AC3E}">
        <p14:creationId xmlns:p14="http://schemas.microsoft.com/office/powerpoint/2010/main" val="295140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Part 1: Clean up and normalization </a:t>
            </a:r>
          </a:p>
          <a:p>
            <a:r>
              <a:rPr lang="en-US" dirty="0"/>
              <a:t>First: we checked for missing values, there are none. We used the function summary. No N.A.s visible</a:t>
            </a:r>
          </a:p>
          <a:p>
            <a:r>
              <a:rPr lang="en-US" dirty="0"/>
              <a:t>We decided to split control and </a:t>
            </a:r>
            <a:r>
              <a:rPr lang="en-US" dirty="0" err="1"/>
              <a:t>Rnase</a:t>
            </a:r>
            <a:r>
              <a:rPr lang="en-US" dirty="0"/>
              <a:t> to simplify the following process</a:t>
            </a:r>
          </a:p>
          <a:p>
            <a:r>
              <a:rPr lang="en-US" dirty="0"/>
              <a:t>We aim to normalize our data by computing the mean of all fractions for every replicate for each protein. Out of the means calculated we choose the two reps with the smallest difference of their means. We use these 2 reps to compute the mean for one fraction and create a new matrix.</a:t>
            </a:r>
          </a:p>
          <a:p>
            <a:r>
              <a:rPr lang="en-US" dirty="0"/>
              <a:t>Last step of clean Up process is to scale our date. We sum up protein amount of all fractions and set it to 100. Subsequently expressing the amount of protein in each fraction as a percentage.</a:t>
            </a:r>
          </a:p>
          <a:p>
            <a:endParaRPr lang="en-US" dirty="0"/>
          </a:p>
          <a:p>
            <a:r>
              <a:rPr lang="en-US" dirty="0"/>
              <a:t>Ignacio</a:t>
            </a:r>
          </a:p>
        </p:txBody>
      </p:sp>
      <p:sp>
        <p:nvSpPr>
          <p:cNvPr id="4" name="Foliennummernplatzhalter 3"/>
          <p:cNvSpPr>
            <a:spLocks noGrp="1"/>
          </p:cNvSpPr>
          <p:nvPr>
            <p:ph type="sldNum" sz="quarter" idx="5"/>
          </p:nvPr>
        </p:nvSpPr>
        <p:spPr/>
        <p:txBody>
          <a:bodyPr/>
          <a:lstStyle/>
          <a:p>
            <a:fld id="{8F9ADB89-DDDE-F64E-B757-1682208BAAD7}" type="slidenum">
              <a:rPr lang="en-US" smtClean="0"/>
              <a:t>8</a:t>
            </a:fld>
            <a:endParaRPr lang="en-US"/>
          </a:p>
        </p:txBody>
      </p:sp>
    </p:spTree>
    <p:extLst>
      <p:ext uri="{BB962C8B-B14F-4D97-AF65-F5344CB8AC3E}">
        <p14:creationId xmlns:p14="http://schemas.microsoft.com/office/powerpoint/2010/main" val="291822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better fitting of the gaussian curve, we smooth the graph by computing the mean of the protein amount in the fraction and the directly </a:t>
            </a:r>
            <a:r>
              <a:rPr lang="en-US" dirty="0" err="1"/>
              <a:t>neighbouring</a:t>
            </a:r>
            <a:r>
              <a:rPr lang="en-US" dirty="0"/>
              <a:t> fractions.</a:t>
            </a:r>
          </a:p>
          <a:p>
            <a:r>
              <a:rPr lang="en-US" dirty="0"/>
              <a:t>To identify the global maxima we will create a function that will compare the amount of protein in fraction n to the </a:t>
            </a:r>
            <a:r>
              <a:rPr lang="en-US" dirty="0" err="1"/>
              <a:t>neighbouring</a:t>
            </a:r>
            <a:r>
              <a:rPr lang="en-US" dirty="0"/>
              <a:t> fraction n-1 and n+1. </a:t>
            </a:r>
          </a:p>
          <a:p>
            <a:r>
              <a:rPr lang="en-US" dirty="0"/>
              <a:t>We can use the global maxima as the expected value to fit the gauss curve. For the fit of the curve we also need the standard deviation. We know that 1 sigma includes 34.1% of the </a:t>
            </a:r>
            <a:r>
              <a:rPr lang="en-US" dirty="0" err="1"/>
              <a:t>toal</a:t>
            </a:r>
            <a:r>
              <a:rPr lang="en-US" dirty="0"/>
              <a:t> protein amount. </a:t>
            </a:r>
          </a:p>
          <a:p>
            <a:endParaRPr lang="en-US" dirty="0"/>
          </a:p>
          <a:p>
            <a:r>
              <a:rPr lang="en-US" dirty="0"/>
              <a:t>Ignacio</a:t>
            </a:r>
          </a:p>
        </p:txBody>
      </p:sp>
      <p:sp>
        <p:nvSpPr>
          <p:cNvPr id="4" name="Foliennummernplatzhalter 3"/>
          <p:cNvSpPr>
            <a:spLocks noGrp="1"/>
          </p:cNvSpPr>
          <p:nvPr>
            <p:ph type="sldNum" sz="quarter" idx="5"/>
          </p:nvPr>
        </p:nvSpPr>
        <p:spPr/>
        <p:txBody>
          <a:bodyPr/>
          <a:lstStyle/>
          <a:p>
            <a:fld id="{8F9ADB89-DDDE-F64E-B757-1682208BAAD7}" type="slidenum">
              <a:rPr lang="en-US" smtClean="0"/>
              <a:t>9</a:t>
            </a:fld>
            <a:endParaRPr lang="en-US"/>
          </a:p>
        </p:txBody>
      </p:sp>
    </p:spTree>
    <p:extLst>
      <p:ext uri="{BB962C8B-B14F-4D97-AF65-F5344CB8AC3E}">
        <p14:creationId xmlns:p14="http://schemas.microsoft.com/office/powerpoint/2010/main" val="42004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40AA7C-4EFE-37F1-834A-830BB5793C4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EA76A4A4-52B7-0C07-D395-8FE172F5F4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E3813D25-21C7-29E9-9DE8-D69D959A207F}"/>
              </a:ext>
            </a:extLst>
          </p:cNvPr>
          <p:cNvSpPr>
            <a:spLocks noGrp="1"/>
          </p:cNvSpPr>
          <p:nvPr>
            <p:ph type="dt" sz="half" idx="10"/>
          </p:nvPr>
        </p:nvSpPr>
        <p:spPr/>
        <p:txBody>
          <a:bodyPr/>
          <a:lstStyle/>
          <a:p>
            <a:fld id="{3E575A51-0C7A-9E44-880D-43B45F5C4104}" type="datetime1">
              <a:rPr lang="de-DE" smtClean="0"/>
              <a:t>16.05.22</a:t>
            </a:fld>
            <a:endParaRPr lang="en-US" dirty="0"/>
          </a:p>
        </p:txBody>
      </p:sp>
      <p:sp>
        <p:nvSpPr>
          <p:cNvPr id="5" name="Fußzeilenplatzhalter 4">
            <a:extLst>
              <a:ext uri="{FF2B5EF4-FFF2-40B4-BE49-F238E27FC236}">
                <a16:creationId xmlns:a16="http://schemas.microsoft.com/office/drawing/2014/main" id="{0ECB05A5-9E16-16E3-659C-FECBE3F33412}"/>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05CA41F-A268-131B-4DE6-834257A5C735}"/>
              </a:ext>
            </a:extLst>
          </p:cNvPr>
          <p:cNvSpPr>
            <a:spLocks noGrp="1"/>
          </p:cNvSpPr>
          <p:nvPr>
            <p:ph type="sldNum" sz="quarter" idx="12"/>
          </p:nvPr>
        </p:nvSpPr>
        <p:spPr/>
        <p:txBody>
          <a:bodyPr/>
          <a:lstStyle/>
          <a:p>
            <a:fld id="{8A7A6979-0714-4377-B894-6BE4C2D6E202}" type="slidenum">
              <a:rPr lang="en-US" smtClean="0"/>
              <a:pPr/>
              <a:t>‹Nr.›</a:t>
            </a:fld>
            <a:endParaRPr lang="en-US" dirty="0"/>
          </a:p>
        </p:txBody>
      </p:sp>
    </p:spTree>
    <p:extLst>
      <p:ext uri="{BB962C8B-B14F-4D97-AF65-F5344CB8AC3E}">
        <p14:creationId xmlns:p14="http://schemas.microsoft.com/office/powerpoint/2010/main" val="32451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D8DB26-2E03-A739-6AF2-66699E3A56BC}"/>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FE52F58-B9BD-CE73-4C9A-7D72485984B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656E3ADD-B462-5BCA-CB84-8D0F3CCE2FBF}"/>
              </a:ext>
            </a:extLst>
          </p:cNvPr>
          <p:cNvSpPr>
            <a:spLocks noGrp="1"/>
          </p:cNvSpPr>
          <p:nvPr>
            <p:ph type="dt" sz="half" idx="10"/>
          </p:nvPr>
        </p:nvSpPr>
        <p:spPr/>
        <p:txBody>
          <a:bodyPr/>
          <a:lstStyle/>
          <a:p>
            <a:fld id="{26B1B333-5CA8-3340-881A-5FF20F95B3C9}" type="datetime1">
              <a:rPr lang="de-DE" smtClean="0"/>
              <a:t>16.05.22</a:t>
            </a:fld>
            <a:endParaRPr lang="en-US" dirty="0"/>
          </a:p>
        </p:txBody>
      </p:sp>
      <p:sp>
        <p:nvSpPr>
          <p:cNvPr id="5" name="Fußzeilenplatzhalter 4">
            <a:extLst>
              <a:ext uri="{FF2B5EF4-FFF2-40B4-BE49-F238E27FC236}">
                <a16:creationId xmlns:a16="http://schemas.microsoft.com/office/drawing/2014/main" id="{49E521D7-3481-B64C-5FF1-1B809D272639}"/>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82BB48C6-69A9-AD59-0449-C412C15038B3}"/>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385576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6B7443D-80A1-02BC-A0B2-11D28143784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8D47BC4D-942E-844B-3A45-241D63EE12B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EE9495B-9054-20CB-6520-39C0D722F0F9}"/>
              </a:ext>
            </a:extLst>
          </p:cNvPr>
          <p:cNvSpPr>
            <a:spLocks noGrp="1"/>
          </p:cNvSpPr>
          <p:nvPr>
            <p:ph type="dt" sz="half" idx="10"/>
          </p:nvPr>
        </p:nvSpPr>
        <p:spPr/>
        <p:txBody>
          <a:bodyPr/>
          <a:lstStyle/>
          <a:p>
            <a:fld id="{2173F53C-C3EB-A34A-9613-3549E77E7B40}" type="datetime1">
              <a:rPr lang="de-DE" smtClean="0"/>
              <a:t>16.05.22</a:t>
            </a:fld>
            <a:endParaRPr lang="en-US" dirty="0"/>
          </a:p>
        </p:txBody>
      </p:sp>
      <p:sp>
        <p:nvSpPr>
          <p:cNvPr id="5" name="Fußzeilenplatzhalter 4">
            <a:extLst>
              <a:ext uri="{FF2B5EF4-FFF2-40B4-BE49-F238E27FC236}">
                <a16:creationId xmlns:a16="http://schemas.microsoft.com/office/drawing/2014/main" id="{33E0999C-59DA-F33E-D861-B6E7A9CAAD25}"/>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C97DE41-20E7-66AD-B78C-D6B4C93C01E1}"/>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116214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29683F-D596-422C-BC8A-DF22B3232D09}"/>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5EBFA7D-FF79-74F2-46FA-C8418A20653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69728F8-14BB-CEA6-DB26-11F2E14DE9B6}"/>
              </a:ext>
            </a:extLst>
          </p:cNvPr>
          <p:cNvSpPr>
            <a:spLocks noGrp="1"/>
          </p:cNvSpPr>
          <p:nvPr>
            <p:ph type="dt" sz="half" idx="10"/>
          </p:nvPr>
        </p:nvSpPr>
        <p:spPr/>
        <p:txBody>
          <a:bodyPr/>
          <a:lstStyle/>
          <a:p>
            <a:fld id="{923CAC03-1FEC-D349-98AA-79EAF9B872DB}" type="datetime1">
              <a:rPr lang="de-DE" smtClean="0"/>
              <a:t>16.05.22</a:t>
            </a:fld>
            <a:endParaRPr lang="en-US" dirty="0"/>
          </a:p>
        </p:txBody>
      </p:sp>
      <p:sp>
        <p:nvSpPr>
          <p:cNvPr id="5" name="Fußzeilenplatzhalter 4">
            <a:extLst>
              <a:ext uri="{FF2B5EF4-FFF2-40B4-BE49-F238E27FC236}">
                <a16:creationId xmlns:a16="http://schemas.microsoft.com/office/drawing/2014/main" id="{EFADCBAC-B166-BE17-376C-2BA2A354DE70}"/>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089CD25B-AD4F-5602-2088-203A5EF3CA4D}"/>
              </a:ext>
            </a:extLst>
          </p:cNvPr>
          <p:cNvSpPr>
            <a:spLocks noGrp="1"/>
          </p:cNvSpPr>
          <p:nvPr>
            <p:ph type="sldNum" sz="quarter" idx="12"/>
          </p:nvPr>
        </p:nvSpPr>
        <p:spPr/>
        <p:txBody>
          <a:bodyPr/>
          <a:lstStyle/>
          <a:p>
            <a:fld id="{8A7A6979-0714-4377-B894-6BE4C2D6E202}" type="slidenum">
              <a:rPr lang="en-US" smtClean="0"/>
              <a:pPr/>
              <a:t>‹Nr.›</a:t>
            </a:fld>
            <a:endParaRPr lang="en-US" dirty="0"/>
          </a:p>
        </p:txBody>
      </p:sp>
    </p:spTree>
    <p:extLst>
      <p:ext uri="{BB962C8B-B14F-4D97-AF65-F5344CB8AC3E}">
        <p14:creationId xmlns:p14="http://schemas.microsoft.com/office/powerpoint/2010/main" val="313855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F1A647-21CD-597E-36D1-5FA44907DEE7}"/>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BC2F9F81-C1D6-C7F1-F3FA-56A1E6CB20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EFFEA1A-5F67-E332-472F-6575AEA34A7E}"/>
              </a:ext>
            </a:extLst>
          </p:cNvPr>
          <p:cNvSpPr>
            <a:spLocks noGrp="1"/>
          </p:cNvSpPr>
          <p:nvPr>
            <p:ph type="dt" sz="half" idx="10"/>
          </p:nvPr>
        </p:nvSpPr>
        <p:spPr/>
        <p:txBody>
          <a:bodyPr/>
          <a:lstStyle/>
          <a:p>
            <a:fld id="{B0E74193-6431-3442-A99B-6D0385738AD0}" type="datetime1">
              <a:rPr lang="de-DE" smtClean="0"/>
              <a:t>16.05.22</a:t>
            </a:fld>
            <a:endParaRPr lang="en-US" dirty="0"/>
          </a:p>
        </p:txBody>
      </p:sp>
      <p:sp>
        <p:nvSpPr>
          <p:cNvPr id="5" name="Fußzeilenplatzhalter 4">
            <a:extLst>
              <a:ext uri="{FF2B5EF4-FFF2-40B4-BE49-F238E27FC236}">
                <a16:creationId xmlns:a16="http://schemas.microsoft.com/office/drawing/2014/main" id="{8784DAC7-14DE-70B8-D401-069EB1D0ABA4}"/>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C6079819-5EE5-17C6-B6F8-B37571F6581B}"/>
              </a:ext>
            </a:extLst>
          </p:cNvPr>
          <p:cNvSpPr>
            <a:spLocks noGrp="1"/>
          </p:cNvSpPr>
          <p:nvPr>
            <p:ph type="sldNum" sz="quarter" idx="12"/>
          </p:nvPr>
        </p:nvSpPr>
        <p:spPr/>
        <p:txBody>
          <a:bodyPr/>
          <a:lstStyle/>
          <a:p>
            <a:fld id="{8A7A6979-0714-4377-B894-6BE4C2D6E202}" type="slidenum">
              <a:rPr lang="en-US" smtClean="0"/>
              <a:pPr/>
              <a:t>‹Nr.›</a:t>
            </a:fld>
            <a:endParaRPr lang="en-US" dirty="0"/>
          </a:p>
        </p:txBody>
      </p:sp>
    </p:spTree>
    <p:extLst>
      <p:ext uri="{BB962C8B-B14F-4D97-AF65-F5344CB8AC3E}">
        <p14:creationId xmlns:p14="http://schemas.microsoft.com/office/powerpoint/2010/main" val="2703933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D0F2B3-363C-3DAF-1A90-136C664743C0}"/>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2A0B45E4-17A1-7EA2-7D09-80A7F56956D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AF9700F-7688-42E8-9CB3-8E4B8C4ACBBE}"/>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2DAD7BC5-7F46-4D34-3DF8-CE9C6EA45414}"/>
              </a:ext>
            </a:extLst>
          </p:cNvPr>
          <p:cNvSpPr>
            <a:spLocks noGrp="1"/>
          </p:cNvSpPr>
          <p:nvPr>
            <p:ph type="dt" sz="half" idx="10"/>
          </p:nvPr>
        </p:nvSpPr>
        <p:spPr/>
        <p:txBody>
          <a:bodyPr/>
          <a:lstStyle/>
          <a:p>
            <a:fld id="{CA8D7558-0CCE-2342-9A61-72B0806241AE}" type="datetime1">
              <a:rPr lang="de-DE" smtClean="0"/>
              <a:t>16.05.22</a:t>
            </a:fld>
            <a:endParaRPr lang="en-US" dirty="0"/>
          </a:p>
        </p:txBody>
      </p:sp>
      <p:sp>
        <p:nvSpPr>
          <p:cNvPr id="6" name="Fußzeilenplatzhalter 5">
            <a:extLst>
              <a:ext uri="{FF2B5EF4-FFF2-40B4-BE49-F238E27FC236}">
                <a16:creationId xmlns:a16="http://schemas.microsoft.com/office/drawing/2014/main" id="{851F83DE-AE4E-5B9B-6C2E-7E4775E89FC1}"/>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E7BC777E-495B-A0E9-26E1-257AAACDAE11}"/>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173850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773C78-1877-0A0C-F027-A860CEE877E5}"/>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E10A7694-E899-4F01-E9B0-0EE868D5EB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22ADB3E-AD63-F329-B5E7-FDB8257693A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4A76FBD3-2364-CBC8-F308-48AA29F9EB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D852A01-455B-1250-58CD-AA4240CBA2C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B4CFFC0F-FE73-835E-533B-215A894E9BD3}"/>
              </a:ext>
            </a:extLst>
          </p:cNvPr>
          <p:cNvSpPr>
            <a:spLocks noGrp="1"/>
          </p:cNvSpPr>
          <p:nvPr>
            <p:ph type="dt" sz="half" idx="10"/>
          </p:nvPr>
        </p:nvSpPr>
        <p:spPr/>
        <p:txBody>
          <a:bodyPr/>
          <a:lstStyle/>
          <a:p>
            <a:fld id="{54257A06-524F-9D46-807C-E957984F6172}" type="datetime1">
              <a:rPr lang="de-DE" smtClean="0"/>
              <a:t>16.05.22</a:t>
            </a:fld>
            <a:endParaRPr lang="en-US" dirty="0"/>
          </a:p>
        </p:txBody>
      </p:sp>
      <p:sp>
        <p:nvSpPr>
          <p:cNvPr id="8" name="Fußzeilenplatzhalter 7">
            <a:extLst>
              <a:ext uri="{FF2B5EF4-FFF2-40B4-BE49-F238E27FC236}">
                <a16:creationId xmlns:a16="http://schemas.microsoft.com/office/drawing/2014/main" id="{08E8762D-61D1-6BF0-38B3-3E2D13866B13}"/>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1E76E0A7-0AA8-A6B9-E66C-64E7705B5E3B}"/>
              </a:ext>
            </a:extLst>
          </p:cNvPr>
          <p:cNvSpPr>
            <a:spLocks noGrp="1"/>
          </p:cNvSpPr>
          <p:nvPr>
            <p:ph type="sldNum" sz="quarter" idx="12"/>
          </p:nvPr>
        </p:nvSpPr>
        <p:spPr/>
        <p:txBody>
          <a:bodyPr/>
          <a:lstStyle/>
          <a:p>
            <a:fld id="{8A7A6979-0714-4377-B894-6BE4C2D6E202}" type="slidenum">
              <a:rPr lang="en-US" smtClean="0"/>
              <a:pPr/>
              <a:t>‹Nr.›</a:t>
            </a:fld>
            <a:endParaRPr lang="en-US" dirty="0"/>
          </a:p>
        </p:txBody>
      </p:sp>
    </p:spTree>
    <p:extLst>
      <p:ext uri="{BB962C8B-B14F-4D97-AF65-F5344CB8AC3E}">
        <p14:creationId xmlns:p14="http://schemas.microsoft.com/office/powerpoint/2010/main" val="263900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70D74-AC6F-F9ED-BF75-057D4935CBD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19E8A6A5-FD43-3458-FEE0-C488CEFE760C}"/>
              </a:ext>
            </a:extLst>
          </p:cNvPr>
          <p:cNvSpPr>
            <a:spLocks noGrp="1"/>
          </p:cNvSpPr>
          <p:nvPr>
            <p:ph type="dt" sz="half" idx="10"/>
          </p:nvPr>
        </p:nvSpPr>
        <p:spPr/>
        <p:txBody>
          <a:bodyPr/>
          <a:lstStyle/>
          <a:p>
            <a:fld id="{5DF729FC-3FEB-C341-8EC1-3DD8F290BD51}" type="datetime1">
              <a:rPr lang="de-DE" smtClean="0"/>
              <a:t>16.05.22</a:t>
            </a:fld>
            <a:endParaRPr lang="en-US" dirty="0"/>
          </a:p>
        </p:txBody>
      </p:sp>
      <p:sp>
        <p:nvSpPr>
          <p:cNvPr id="4" name="Fußzeilenplatzhalter 3">
            <a:extLst>
              <a:ext uri="{FF2B5EF4-FFF2-40B4-BE49-F238E27FC236}">
                <a16:creationId xmlns:a16="http://schemas.microsoft.com/office/drawing/2014/main" id="{D2442177-9A04-605B-DA84-9EFBBE86C6B6}"/>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E4670323-88C3-3AF9-7125-69C156595130}"/>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321682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C583A57-18DD-464D-37F5-840398218E4A}"/>
              </a:ext>
            </a:extLst>
          </p:cNvPr>
          <p:cNvSpPr>
            <a:spLocks noGrp="1"/>
          </p:cNvSpPr>
          <p:nvPr>
            <p:ph type="dt" sz="half" idx="10"/>
          </p:nvPr>
        </p:nvSpPr>
        <p:spPr/>
        <p:txBody>
          <a:bodyPr/>
          <a:lstStyle/>
          <a:p>
            <a:fld id="{BA5F1099-ED21-5240-8196-35983B851054}" type="datetime1">
              <a:rPr lang="de-DE" smtClean="0"/>
              <a:t>16.05.22</a:t>
            </a:fld>
            <a:endParaRPr lang="en-US" dirty="0"/>
          </a:p>
        </p:txBody>
      </p:sp>
      <p:sp>
        <p:nvSpPr>
          <p:cNvPr id="3" name="Fußzeilenplatzhalter 2">
            <a:extLst>
              <a:ext uri="{FF2B5EF4-FFF2-40B4-BE49-F238E27FC236}">
                <a16:creationId xmlns:a16="http://schemas.microsoft.com/office/drawing/2014/main" id="{84FCD7F9-7048-6F9F-5979-81A86244BE2F}"/>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DD47C151-E05D-1721-8BB6-F8338BB3719A}"/>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3327668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97E653-C05D-D2CB-35DB-2E5AAAA7D0C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B2F9EBAC-778F-4AFB-D6E3-84FB11326E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CA081A5-19F7-2669-38D8-FA2FE9665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589A6EE-C4FC-0AA4-C444-6A44F7A725FC}"/>
              </a:ext>
            </a:extLst>
          </p:cNvPr>
          <p:cNvSpPr>
            <a:spLocks noGrp="1"/>
          </p:cNvSpPr>
          <p:nvPr>
            <p:ph type="dt" sz="half" idx="10"/>
          </p:nvPr>
        </p:nvSpPr>
        <p:spPr/>
        <p:txBody>
          <a:bodyPr/>
          <a:lstStyle/>
          <a:p>
            <a:fld id="{27ABD495-5966-F443-8325-B877AA76722C}" type="datetime1">
              <a:rPr lang="de-DE" smtClean="0"/>
              <a:t>16.05.22</a:t>
            </a:fld>
            <a:endParaRPr lang="en-US" dirty="0"/>
          </a:p>
        </p:txBody>
      </p:sp>
      <p:sp>
        <p:nvSpPr>
          <p:cNvPr id="6" name="Fußzeilenplatzhalter 5">
            <a:extLst>
              <a:ext uri="{FF2B5EF4-FFF2-40B4-BE49-F238E27FC236}">
                <a16:creationId xmlns:a16="http://schemas.microsoft.com/office/drawing/2014/main" id="{105DA2B5-421D-3DA3-67B2-AF1ED2A3158A}"/>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8B839797-4D74-AD96-EEDE-2C2BAAA205EF}"/>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3838873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9E9C9-73A6-4408-BAB2-056628800C7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607797AE-18E2-F7BF-3DE5-528E70704D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33DC0C-CCB3-929C-ABCA-6D6604303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7B92AF5-01F9-346A-2BE7-FB7B242B71EA}"/>
              </a:ext>
            </a:extLst>
          </p:cNvPr>
          <p:cNvSpPr>
            <a:spLocks noGrp="1"/>
          </p:cNvSpPr>
          <p:nvPr>
            <p:ph type="dt" sz="half" idx="10"/>
          </p:nvPr>
        </p:nvSpPr>
        <p:spPr/>
        <p:txBody>
          <a:bodyPr/>
          <a:lstStyle/>
          <a:p>
            <a:fld id="{C85BBC5C-96FB-D340-B947-8E92FAD5EE0A}" type="datetime1">
              <a:rPr lang="de-DE" smtClean="0"/>
              <a:t>16.05.22</a:t>
            </a:fld>
            <a:endParaRPr lang="en-US" dirty="0"/>
          </a:p>
        </p:txBody>
      </p:sp>
      <p:sp>
        <p:nvSpPr>
          <p:cNvPr id="6" name="Fußzeilenplatzhalter 5">
            <a:extLst>
              <a:ext uri="{FF2B5EF4-FFF2-40B4-BE49-F238E27FC236}">
                <a16:creationId xmlns:a16="http://schemas.microsoft.com/office/drawing/2014/main" id="{58730ACB-B1FF-F3DF-2AEA-E1068E568648}"/>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87785897-B921-C77C-4453-5FF951859A77}"/>
              </a:ext>
            </a:extLst>
          </p:cNvPr>
          <p:cNvSpPr>
            <a:spLocks noGrp="1"/>
          </p:cNvSpPr>
          <p:nvPr>
            <p:ph type="sldNum" sz="quarter" idx="12"/>
          </p:nvPr>
        </p:nvSpPr>
        <p:spPr/>
        <p:txBody>
          <a:bodyPr/>
          <a:lstStyle/>
          <a:p>
            <a:fld id="{8A7A6979-0714-4377-B894-6BE4C2D6E202}" type="slidenum">
              <a:rPr lang="en-US" smtClean="0"/>
              <a:t>‹Nr.›</a:t>
            </a:fld>
            <a:endParaRPr lang="en-US" dirty="0"/>
          </a:p>
        </p:txBody>
      </p:sp>
    </p:spTree>
    <p:extLst>
      <p:ext uri="{BB962C8B-B14F-4D97-AF65-F5344CB8AC3E}">
        <p14:creationId xmlns:p14="http://schemas.microsoft.com/office/powerpoint/2010/main" val="307317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68EDBF6-2023-95E8-B878-60161EEB1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86B53CA5-0E97-FDBB-C3F8-0064815B03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56CBD441-D35A-2199-F89A-4CD1E0F69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7E945-05FC-A749-83CE-166DF0F79DF2}" type="datetime1">
              <a:rPr lang="de-DE" smtClean="0"/>
              <a:t>16.05.22</a:t>
            </a:fld>
            <a:endParaRPr lang="en-US" dirty="0"/>
          </a:p>
        </p:txBody>
      </p:sp>
      <p:sp>
        <p:nvSpPr>
          <p:cNvPr id="5" name="Fußzeilenplatzhalter 4">
            <a:extLst>
              <a:ext uri="{FF2B5EF4-FFF2-40B4-BE49-F238E27FC236}">
                <a16:creationId xmlns:a16="http://schemas.microsoft.com/office/drawing/2014/main" id="{D60F2C21-84BA-801F-0A86-315E8495CF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869A9694-C24A-9800-81A3-4F26A16E1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‹Nr.›</a:t>
            </a:fld>
            <a:endParaRPr lang="en-US" dirty="0"/>
          </a:p>
        </p:txBody>
      </p:sp>
    </p:spTree>
    <p:extLst>
      <p:ext uri="{BB962C8B-B14F-4D97-AF65-F5344CB8AC3E}">
        <p14:creationId xmlns:p14="http://schemas.microsoft.com/office/powerpoint/2010/main" val="20250465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0ED400-0FCE-24EB-B4FA-9B380F3042FA}"/>
              </a:ext>
            </a:extLst>
          </p:cNvPr>
          <p:cNvSpPr>
            <a:spLocks noGrp="1"/>
          </p:cNvSpPr>
          <p:nvPr>
            <p:ph type="title"/>
          </p:nvPr>
        </p:nvSpPr>
        <p:spPr/>
        <p:txBody>
          <a:bodyPr/>
          <a:lstStyle/>
          <a:p>
            <a:endParaRPr lang="en-US"/>
          </a:p>
        </p:txBody>
      </p:sp>
      <p:sp>
        <p:nvSpPr>
          <p:cNvPr id="4" name="Foliennummernplatzhalter 3">
            <a:extLst>
              <a:ext uri="{FF2B5EF4-FFF2-40B4-BE49-F238E27FC236}">
                <a16:creationId xmlns:a16="http://schemas.microsoft.com/office/drawing/2014/main" id="{1E89581D-599D-2B2B-329D-CB24C517AD87}"/>
              </a:ext>
            </a:extLst>
          </p:cNvPr>
          <p:cNvSpPr>
            <a:spLocks noGrp="1"/>
          </p:cNvSpPr>
          <p:nvPr>
            <p:ph type="sldNum" sz="quarter" idx="12"/>
          </p:nvPr>
        </p:nvSpPr>
        <p:spPr/>
        <p:txBody>
          <a:bodyPr/>
          <a:lstStyle/>
          <a:p>
            <a:fld id="{8A7A6979-0714-4377-B894-6BE4C2D6E202}" type="slidenum">
              <a:rPr lang="en-US" smtClean="0"/>
              <a:pPr/>
              <a:t>1</a:t>
            </a:fld>
            <a:endParaRPr lang="en-US" dirty="0"/>
          </a:p>
        </p:txBody>
      </p:sp>
      <p:pic>
        <p:nvPicPr>
          <p:cNvPr id="3074" name="Picture 2">
            <a:extLst>
              <a:ext uri="{FF2B5EF4-FFF2-40B4-BE49-F238E27FC236}">
                <a16:creationId xmlns:a16="http://schemas.microsoft.com/office/drawing/2014/main" id="{E33ABBEF-DE82-AD4C-F03E-D430B76A3C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58465" y="1228005"/>
            <a:ext cx="3407075" cy="3407075"/>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D89A83F3-6D67-F85F-074F-1B177AE49791}"/>
              </a:ext>
            </a:extLst>
          </p:cNvPr>
          <p:cNvSpPr/>
          <p:nvPr/>
        </p:nvSpPr>
        <p:spPr>
          <a:xfrm>
            <a:off x="-1" y="6189415"/>
            <a:ext cx="12192000" cy="675893"/>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71446CFE-0D62-2061-5FCF-484045CF8F11}"/>
              </a:ext>
            </a:extLst>
          </p:cNvPr>
          <p:cNvSpPr txBox="1"/>
          <p:nvPr/>
        </p:nvSpPr>
        <p:spPr>
          <a:xfrm>
            <a:off x="169321" y="6189415"/>
            <a:ext cx="7771521" cy="646331"/>
          </a:xfrm>
          <a:prstGeom prst="rect">
            <a:avLst/>
          </a:prstGeom>
          <a:noFill/>
        </p:spPr>
        <p:txBody>
          <a:bodyPr wrap="square" rtlCol="0">
            <a:spAutoFit/>
          </a:bodyPr>
          <a:lstStyle/>
          <a:p>
            <a:r>
              <a:rPr lang="en-US" sz="1200" dirty="0">
                <a:solidFill>
                  <a:schemeClr val="bg2">
                    <a:lumMod val="50000"/>
                  </a:schemeClr>
                </a:solidFill>
              </a:rPr>
              <a:t>https://cordis.europa.eu/article/id/422287-new-insights-on-how-rna-modifications-work/de</a:t>
            </a:r>
          </a:p>
          <a:p>
            <a:r>
              <a:rPr lang="en-US" sz="1200" dirty="0">
                <a:solidFill>
                  <a:schemeClr val="bg2">
                    <a:lumMod val="50000"/>
                  </a:schemeClr>
                </a:solidFill>
              </a:rPr>
              <a:t>https://www.scinexx.de/news/biowissen/neue-art-von-gehirnzellen-entdeckt/</a:t>
            </a:r>
          </a:p>
          <a:p>
            <a:r>
              <a:rPr lang="en-US" sz="1200" dirty="0">
                <a:solidFill>
                  <a:schemeClr val="bg2">
                    <a:lumMod val="50000"/>
                  </a:schemeClr>
                </a:solidFill>
              </a:rPr>
              <a:t>https://</a:t>
            </a:r>
            <a:r>
              <a:rPr lang="en-US" sz="1200" dirty="0" err="1">
                <a:solidFill>
                  <a:schemeClr val="bg2">
                    <a:lumMod val="50000"/>
                  </a:schemeClr>
                </a:solidFill>
              </a:rPr>
              <a:t>www.hhmglobal.com</a:t>
            </a:r>
            <a:r>
              <a:rPr lang="en-US" sz="1200" dirty="0">
                <a:solidFill>
                  <a:schemeClr val="bg2">
                    <a:lumMod val="50000"/>
                  </a:schemeClr>
                </a:solidFill>
              </a:rPr>
              <a:t>/knowledge-bank/articles/spinal-muscular-atrophy-</a:t>
            </a:r>
            <a:r>
              <a:rPr lang="en-US" sz="1200" dirty="0" err="1">
                <a:solidFill>
                  <a:schemeClr val="bg2">
                    <a:lumMod val="50000"/>
                  </a:schemeClr>
                </a:solidFill>
              </a:rPr>
              <a:t>sma</a:t>
            </a:r>
            <a:r>
              <a:rPr lang="en-US" sz="1200" dirty="0">
                <a:solidFill>
                  <a:schemeClr val="bg2">
                    <a:lumMod val="50000"/>
                  </a:schemeClr>
                </a:solidFill>
              </a:rPr>
              <a:t>-an-introduction</a:t>
            </a:r>
          </a:p>
        </p:txBody>
      </p:sp>
      <p:pic>
        <p:nvPicPr>
          <p:cNvPr id="3076" name="Picture 4">
            <a:extLst>
              <a:ext uri="{FF2B5EF4-FFF2-40B4-BE49-F238E27FC236}">
                <a16:creationId xmlns:a16="http://schemas.microsoft.com/office/drawing/2014/main" id="{5288224A-4D41-CECC-6365-0FCA393A5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619" y="505382"/>
            <a:ext cx="3790591" cy="379059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39E1FF1-E02F-EC1B-1D3C-F60911D27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1098" y="2768497"/>
            <a:ext cx="2902664" cy="2902664"/>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B7B8F396-8347-DD2F-E10B-283D18022787}"/>
              </a:ext>
            </a:extLst>
          </p:cNvPr>
          <p:cNvSpPr txBox="1"/>
          <p:nvPr/>
        </p:nvSpPr>
        <p:spPr>
          <a:xfrm>
            <a:off x="1791539" y="4841677"/>
            <a:ext cx="2374001" cy="461665"/>
          </a:xfrm>
          <a:prstGeom prst="rect">
            <a:avLst/>
          </a:prstGeom>
          <a:noFill/>
        </p:spPr>
        <p:txBody>
          <a:bodyPr wrap="square" rtlCol="0">
            <a:spAutoFit/>
          </a:bodyPr>
          <a:lstStyle/>
          <a:p>
            <a:r>
              <a:rPr lang="en-US" sz="2400" dirty="0"/>
              <a:t>Cancer</a:t>
            </a:r>
          </a:p>
        </p:txBody>
      </p:sp>
      <p:sp>
        <p:nvSpPr>
          <p:cNvPr id="14" name="Textfeld 13">
            <a:extLst>
              <a:ext uri="{FF2B5EF4-FFF2-40B4-BE49-F238E27FC236}">
                <a16:creationId xmlns:a16="http://schemas.microsoft.com/office/drawing/2014/main" id="{97BA0A0E-8358-171B-40C7-47C3F4DEE342}"/>
              </a:ext>
            </a:extLst>
          </p:cNvPr>
          <p:cNvSpPr txBox="1"/>
          <p:nvPr/>
        </p:nvSpPr>
        <p:spPr>
          <a:xfrm>
            <a:off x="4861102" y="5678469"/>
            <a:ext cx="3524909" cy="461665"/>
          </a:xfrm>
          <a:prstGeom prst="rect">
            <a:avLst/>
          </a:prstGeom>
          <a:noFill/>
        </p:spPr>
        <p:txBody>
          <a:bodyPr wrap="square" rtlCol="0">
            <a:spAutoFit/>
          </a:bodyPr>
          <a:lstStyle/>
          <a:p>
            <a:r>
              <a:rPr lang="en-US" sz="2400" dirty="0"/>
              <a:t>Neurological Diseases</a:t>
            </a:r>
          </a:p>
        </p:txBody>
      </p:sp>
      <p:sp>
        <p:nvSpPr>
          <p:cNvPr id="15" name="Textfeld 14">
            <a:extLst>
              <a:ext uri="{FF2B5EF4-FFF2-40B4-BE49-F238E27FC236}">
                <a16:creationId xmlns:a16="http://schemas.microsoft.com/office/drawing/2014/main" id="{1B466E6A-7693-AAEE-5CC8-36D2FC922809}"/>
              </a:ext>
            </a:extLst>
          </p:cNvPr>
          <p:cNvSpPr txBox="1"/>
          <p:nvPr/>
        </p:nvSpPr>
        <p:spPr>
          <a:xfrm>
            <a:off x="8610600" y="4361813"/>
            <a:ext cx="3524909" cy="461665"/>
          </a:xfrm>
          <a:prstGeom prst="rect">
            <a:avLst/>
          </a:prstGeom>
          <a:noFill/>
        </p:spPr>
        <p:txBody>
          <a:bodyPr wrap="square" rtlCol="0">
            <a:spAutoFit/>
          </a:bodyPr>
          <a:lstStyle/>
          <a:p>
            <a:r>
              <a:rPr lang="en-US" sz="2400" dirty="0"/>
              <a:t>Muscular Atrophies</a:t>
            </a:r>
          </a:p>
        </p:txBody>
      </p:sp>
    </p:spTree>
    <p:extLst>
      <p:ext uri="{BB962C8B-B14F-4D97-AF65-F5344CB8AC3E}">
        <p14:creationId xmlns:p14="http://schemas.microsoft.com/office/powerpoint/2010/main" val="3948102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EEF37F68-B0B2-E145-7EC7-59495EEFDD71}"/>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58E3B8C-6223-04F9-655D-4B127189C328}"/>
              </a:ext>
            </a:extLst>
          </p:cNvPr>
          <p:cNvSpPr>
            <a:spLocks noGrp="1"/>
          </p:cNvSpPr>
          <p:nvPr>
            <p:ph type="title"/>
          </p:nvPr>
        </p:nvSpPr>
        <p:spPr/>
        <p:txBody>
          <a:bodyPr/>
          <a:lstStyle/>
          <a:p>
            <a:pPr algn="ctr"/>
            <a:r>
              <a:rPr lang="en-US" dirty="0"/>
              <a:t>Part 3: Selection Criteria</a:t>
            </a:r>
          </a:p>
        </p:txBody>
      </p:sp>
      <p:sp>
        <p:nvSpPr>
          <p:cNvPr id="3" name="Inhaltsplatzhalter 2">
            <a:extLst>
              <a:ext uri="{FF2B5EF4-FFF2-40B4-BE49-F238E27FC236}">
                <a16:creationId xmlns:a16="http://schemas.microsoft.com/office/drawing/2014/main" id="{BD1B2E2A-DC61-93F6-9041-3E94651A197D}"/>
              </a:ext>
            </a:extLst>
          </p:cNvPr>
          <p:cNvSpPr>
            <a:spLocks noGrp="1"/>
          </p:cNvSpPr>
          <p:nvPr>
            <p:ph idx="1"/>
          </p:nvPr>
        </p:nvSpPr>
        <p:spPr>
          <a:xfrm>
            <a:off x="838200" y="1661768"/>
            <a:ext cx="10515600" cy="4351338"/>
          </a:xfrm>
        </p:spPr>
        <p:txBody>
          <a:bodyPr/>
          <a:lstStyle/>
          <a:p>
            <a:pPr marL="514350" indent="-514350">
              <a:buAutoNum type="alphaLcParenR"/>
            </a:pPr>
            <a:r>
              <a:rPr lang="en-US" dirty="0"/>
              <a:t>Definition of selection criteria for significant shift</a:t>
            </a:r>
          </a:p>
          <a:p>
            <a:pPr marL="0" indent="0">
              <a:buNone/>
            </a:pPr>
            <a:r>
              <a:rPr lang="en-US" dirty="0"/>
              <a:t>       - shift of at least one fraction </a:t>
            </a:r>
          </a:p>
          <a:p>
            <a:pPr marL="514350" indent="-514350">
              <a:buAutoNum type="alphaLcParenR" startAt="2"/>
            </a:pPr>
            <a:r>
              <a:rPr lang="en-US" dirty="0"/>
              <a:t>Testing significance between </a:t>
            </a:r>
            <a:r>
              <a:rPr lang="en-US" dirty="0" err="1"/>
              <a:t>Cotrol</a:t>
            </a:r>
            <a:r>
              <a:rPr lang="en-US" dirty="0"/>
              <a:t> and RNase</a:t>
            </a:r>
          </a:p>
          <a:p>
            <a:pPr marL="0" indent="0">
              <a:buNone/>
            </a:pPr>
            <a:r>
              <a:rPr lang="en-US" dirty="0"/>
              <a:t>       - T-test (paired)</a:t>
            </a:r>
          </a:p>
        </p:txBody>
      </p:sp>
      <p:sp>
        <p:nvSpPr>
          <p:cNvPr id="4" name="Foliennummernplatzhalter 3">
            <a:extLst>
              <a:ext uri="{FF2B5EF4-FFF2-40B4-BE49-F238E27FC236}">
                <a16:creationId xmlns:a16="http://schemas.microsoft.com/office/drawing/2014/main" id="{9DBD350C-A3A5-8062-1888-BFC963D68F4A}"/>
              </a:ext>
            </a:extLst>
          </p:cNvPr>
          <p:cNvSpPr>
            <a:spLocks noGrp="1"/>
          </p:cNvSpPr>
          <p:nvPr>
            <p:ph type="sldNum" sz="quarter" idx="12"/>
          </p:nvPr>
        </p:nvSpPr>
        <p:spPr/>
        <p:txBody>
          <a:bodyPr/>
          <a:lstStyle/>
          <a:p>
            <a:fld id="{8A7A6979-0714-4377-B894-6BE4C2D6E202}" type="slidenum">
              <a:rPr lang="en-US" smtClean="0"/>
              <a:pPr/>
              <a:t>10</a:t>
            </a:fld>
            <a:endParaRPr lang="en-US" dirty="0"/>
          </a:p>
        </p:txBody>
      </p:sp>
      <p:cxnSp>
        <p:nvCxnSpPr>
          <p:cNvPr id="7" name="Gerade Verbindung 6">
            <a:extLst>
              <a:ext uri="{FF2B5EF4-FFF2-40B4-BE49-F238E27FC236}">
                <a16:creationId xmlns:a16="http://schemas.microsoft.com/office/drawing/2014/main" id="{618CF3BC-8EC1-40A7-EF07-3D31E8E2B9E8}"/>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D76B9571-716B-05A1-64F0-D98A9DD9CFCB}"/>
              </a:ext>
            </a:extLst>
          </p:cNvPr>
          <p:cNvPicPr>
            <a:picLocks noChangeAspect="1"/>
          </p:cNvPicPr>
          <p:nvPr/>
        </p:nvPicPr>
        <p:blipFill rotWithShape="1">
          <a:blip r:embed="rId3"/>
          <a:srcRect r="923" b="25751"/>
          <a:stretch/>
        </p:blipFill>
        <p:spPr>
          <a:xfrm>
            <a:off x="2227529" y="2745972"/>
            <a:ext cx="7245711" cy="3610378"/>
          </a:xfrm>
          <a:prstGeom prst="rect">
            <a:avLst/>
          </a:prstGeom>
        </p:spPr>
      </p:pic>
    </p:spTree>
    <p:extLst>
      <p:ext uri="{BB962C8B-B14F-4D97-AF65-F5344CB8AC3E}">
        <p14:creationId xmlns:p14="http://schemas.microsoft.com/office/powerpoint/2010/main" val="1317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B0C099CA-3FE0-D7AA-94D5-9FDE8D410B99}"/>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E050BF-6B01-2AC1-F293-F42EEB50500D}"/>
              </a:ext>
            </a:extLst>
          </p:cNvPr>
          <p:cNvSpPr>
            <a:spLocks noGrp="1"/>
          </p:cNvSpPr>
          <p:nvPr>
            <p:ph type="title"/>
          </p:nvPr>
        </p:nvSpPr>
        <p:spPr/>
        <p:txBody>
          <a:bodyPr/>
          <a:lstStyle/>
          <a:p>
            <a:pPr algn="ctr"/>
            <a:r>
              <a:rPr lang="en-US" dirty="0"/>
              <a:t>Part 4: Protein Shifts</a:t>
            </a:r>
          </a:p>
        </p:txBody>
      </p:sp>
      <p:sp>
        <p:nvSpPr>
          <p:cNvPr id="3" name="Inhaltsplatzhalter 2">
            <a:extLst>
              <a:ext uri="{FF2B5EF4-FFF2-40B4-BE49-F238E27FC236}">
                <a16:creationId xmlns:a16="http://schemas.microsoft.com/office/drawing/2014/main" id="{551AD9FB-577B-638B-DFF7-D7D9CBC58837}"/>
              </a:ext>
            </a:extLst>
          </p:cNvPr>
          <p:cNvSpPr>
            <a:spLocks noGrp="1"/>
          </p:cNvSpPr>
          <p:nvPr>
            <p:ph idx="1"/>
          </p:nvPr>
        </p:nvSpPr>
        <p:spPr>
          <a:xfrm>
            <a:off x="838200" y="1825625"/>
            <a:ext cx="10515600" cy="2936156"/>
          </a:xfrm>
        </p:spPr>
        <p:txBody>
          <a:bodyPr>
            <a:normAutofit/>
          </a:bodyPr>
          <a:lstStyle/>
          <a:p>
            <a:pPr marL="514350" indent="-514350">
              <a:buAutoNum type="alphaLcParenR"/>
            </a:pPr>
            <a:r>
              <a:rPr lang="en-US" dirty="0"/>
              <a:t>Application of selection criteria</a:t>
            </a:r>
          </a:p>
          <a:p>
            <a:pPr marL="514350" indent="-514350">
              <a:buAutoNum type="alphaLcParenR"/>
            </a:pPr>
            <a:r>
              <a:rPr lang="en-US" dirty="0"/>
              <a:t>Production of graphs for </a:t>
            </a:r>
          </a:p>
          <a:p>
            <a:pPr marL="0" indent="0">
              <a:buNone/>
            </a:pPr>
            <a:r>
              <a:rPr lang="en-US" dirty="0"/>
              <a:t>       specific proteins</a:t>
            </a:r>
          </a:p>
          <a:p>
            <a:pPr marL="0" indent="0">
              <a:buNone/>
            </a:pPr>
            <a:r>
              <a:rPr lang="en-US" dirty="0"/>
              <a:t>c)   Clustering with k-means</a:t>
            </a:r>
          </a:p>
        </p:txBody>
      </p:sp>
      <p:sp>
        <p:nvSpPr>
          <p:cNvPr id="4" name="Foliennummernplatzhalter 3">
            <a:extLst>
              <a:ext uri="{FF2B5EF4-FFF2-40B4-BE49-F238E27FC236}">
                <a16:creationId xmlns:a16="http://schemas.microsoft.com/office/drawing/2014/main" id="{362C0BB5-1ADF-6584-A98C-DFEB771824C5}"/>
              </a:ext>
            </a:extLst>
          </p:cNvPr>
          <p:cNvSpPr>
            <a:spLocks noGrp="1"/>
          </p:cNvSpPr>
          <p:nvPr>
            <p:ph type="sldNum" sz="quarter" idx="12"/>
          </p:nvPr>
        </p:nvSpPr>
        <p:spPr/>
        <p:txBody>
          <a:bodyPr/>
          <a:lstStyle/>
          <a:p>
            <a:fld id="{8A7A6979-0714-4377-B894-6BE4C2D6E202}" type="slidenum">
              <a:rPr lang="en-US" smtClean="0"/>
              <a:pPr/>
              <a:t>11</a:t>
            </a:fld>
            <a:endParaRPr lang="en-US" dirty="0"/>
          </a:p>
        </p:txBody>
      </p:sp>
      <p:cxnSp>
        <p:nvCxnSpPr>
          <p:cNvPr id="7" name="Gerade Verbindung 6">
            <a:extLst>
              <a:ext uri="{FF2B5EF4-FFF2-40B4-BE49-F238E27FC236}">
                <a16:creationId xmlns:a16="http://schemas.microsoft.com/office/drawing/2014/main" id="{A6C3F6C9-53AA-B78B-3D53-F5A9AFD63816}"/>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AB73C243-57F7-14C4-551E-A6F293BCE89D}"/>
              </a:ext>
            </a:extLst>
          </p:cNvPr>
          <p:cNvPicPr>
            <a:picLocks noChangeAspect="1"/>
          </p:cNvPicPr>
          <p:nvPr/>
        </p:nvPicPr>
        <p:blipFill>
          <a:blip r:embed="rId3"/>
          <a:stretch>
            <a:fillRect/>
          </a:stretch>
        </p:blipFill>
        <p:spPr>
          <a:xfrm>
            <a:off x="6095999" y="1502938"/>
            <a:ext cx="5763044" cy="4654382"/>
          </a:xfrm>
          <a:prstGeom prst="rect">
            <a:avLst/>
          </a:prstGeom>
        </p:spPr>
      </p:pic>
      <p:pic>
        <p:nvPicPr>
          <p:cNvPr id="10" name="Grafik 9">
            <a:extLst>
              <a:ext uri="{FF2B5EF4-FFF2-40B4-BE49-F238E27FC236}">
                <a16:creationId xmlns:a16="http://schemas.microsoft.com/office/drawing/2014/main" id="{D1D590E2-15C7-30F0-3B42-C9B5EE83E552}"/>
              </a:ext>
            </a:extLst>
          </p:cNvPr>
          <p:cNvPicPr>
            <a:picLocks noChangeAspect="1"/>
          </p:cNvPicPr>
          <p:nvPr/>
        </p:nvPicPr>
        <p:blipFill rotWithShape="1">
          <a:blip r:embed="rId4"/>
          <a:srcRect l="-1" t="7830" r="-5085" b="5990"/>
          <a:stretch/>
        </p:blipFill>
        <p:spPr>
          <a:xfrm>
            <a:off x="6676826" y="1805377"/>
            <a:ext cx="5182217" cy="4351943"/>
          </a:xfrm>
          <a:prstGeom prst="rect">
            <a:avLst/>
          </a:prstGeom>
        </p:spPr>
      </p:pic>
    </p:spTree>
    <p:extLst>
      <p:ext uri="{BB962C8B-B14F-4D97-AF65-F5344CB8AC3E}">
        <p14:creationId xmlns:p14="http://schemas.microsoft.com/office/powerpoint/2010/main" val="2325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1DC0BF16-9ACC-C3FA-3CE6-C537154A4341}"/>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45F9392-800C-4443-CE2D-F862CAE6AA44}"/>
              </a:ext>
            </a:extLst>
          </p:cNvPr>
          <p:cNvSpPr>
            <a:spLocks noGrp="1"/>
          </p:cNvSpPr>
          <p:nvPr>
            <p:ph type="title"/>
          </p:nvPr>
        </p:nvSpPr>
        <p:spPr/>
        <p:txBody>
          <a:bodyPr/>
          <a:lstStyle/>
          <a:p>
            <a:pPr algn="ctr"/>
            <a:r>
              <a:rPr lang="en-US" dirty="0"/>
              <a:t>Part 5: Protein Data Bases </a:t>
            </a:r>
          </a:p>
        </p:txBody>
      </p:sp>
      <p:sp>
        <p:nvSpPr>
          <p:cNvPr id="3" name="Inhaltsplatzhalter 2">
            <a:extLst>
              <a:ext uri="{FF2B5EF4-FFF2-40B4-BE49-F238E27FC236}">
                <a16:creationId xmlns:a16="http://schemas.microsoft.com/office/drawing/2014/main" id="{D5A8A770-7B46-A123-3EA9-8C573FFD22B3}"/>
              </a:ext>
            </a:extLst>
          </p:cNvPr>
          <p:cNvSpPr>
            <a:spLocks noGrp="1"/>
          </p:cNvSpPr>
          <p:nvPr>
            <p:ph idx="1"/>
          </p:nvPr>
        </p:nvSpPr>
        <p:spPr/>
        <p:txBody>
          <a:bodyPr/>
          <a:lstStyle/>
          <a:p>
            <a:pPr marL="514350" indent="-514350">
              <a:buAutoNum type="alphaLcParenR"/>
            </a:pPr>
            <a:r>
              <a:rPr lang="en-US" dirty="0"/>
              <a:t>Comparison of own analysis with </a:t>
            </a:r>
            <a:r>
              <a:rPr lang="en-US" dirty="0" err="1"/>
              <a:t>UniProt</a:t>
            </a:r>
            <a:r>
              <a:rPr lang="en-US" dirty="0"/>
              <a:t>, </a:t>
            </a:r>
            <a:r>
              <a:rPr lang="en-US" dirty="0" err="1"/>
              <a:t>RDeeP</a:t>
            </a:r>
            <a:r>
              <a:rPr lang="en-US" dirty="0"/>
              <a:t>…</a:t>
            </a:r>
          </a:p>
          <a:p>
            <a:pPr marL="514350" indent="-514350">
              <a:buAutoNum type="alphaLcParenR"/>
            </a:pPr>
            <a:endParaRPr lang="en-US" dirty="0"/>
          </a:p>
          <a:p>
            <a:pPr marL="514350" indent="-514350">
              <a:buAutoNum type="alphaLcParenR"/>
            </a:pPr>
            <a:endParaRPr lang="en-US" dirty="0"/>
          </a:p>
          <a:p>
            <a:pPr marL="514350" indent="-514350">
              <a:buAutoNum type="alphaLcParenR"/>
            </a:pPr>
            <a:endParaRPr lang="en-US" dirty="0"/>
          </a:p>
          <a:p>
            <a:pPr marL="514350" indent="-514350">
              <a:buAutoNum type="alphaLcParenR"/>
            </a:pPr>
            <a:endParaRPr lang="en-US" dirty="0"/>
          </a:p>
          <a:p>
            <a:pPr marL="514350" indent="-514350">
              <a:buAutoNum type="alphaLcParenR"/>
            </a:pPr>
            <a:r>
              <a:rPr lang="en-US" dirty="0"/>
              <a:t>Regression Analysis</a:t>
            </a:r>
          </a:p>
        </p:txBody>
      </p:sp>
      <p:sp>
        <p:nvSpPr>
          <p:cNvPr id="4" name="Foliennummernplatzhalter 3">
            <a:extLst>
              <a:ext uri="{FF2B5EF4-FFF2-40B4-BE49-F238E27FC236}">
                <a16:creationId xmlns:a16="http://schemas.microsoft.com/office/drawing/2014/main" id="{C77AF7ED-570C-06FE-2FD5-99E54318582B}"/>
              </a:ext>
            </a:extLst>
          </p:cNvPr>
          <p:cNvSpPr>
            <a:spLocks noGrp="1"/>
          </p:cNvSpPr>
          <p:nvPr>
            <p:ph type="sldNum" sz="quarter" idx="12"/>
          </p:nvPr>
        </p:nvSpPr>
        <p:spPr/>
        <p:txBody>
          <a:bodyPr/>
          <a:lstStyle/>
          <a:p>
            <a:fld id="{8A7A6979-0714-4377-B894-6BE4C2D6E202}" type="slidenum">
              <a:rPr lang="en-US" smtClean="0"/>
              <a:pPr/>
              <a:t>12</a:t>
            </a:fld>
            <a:endParaRPr lang="en-US" dirty="0"/>
          </a:p>
        </p:txBody>
      </p:sp>
      <p:cxnSp>
        <p:nvCxnSpPr>
          <p:cNvPr id="7" name="Gerade Verbindung 6">
            <a:extLst>
              <a:ext uri="{FF2B5EF4-FFF2-40B4-BE49-F238E27FC236}">
                <a16:creationId xmlns:a16="http://schemas.microsoft.com/office/drawing/2014/main" id="{5638FA17-59BF-B3BE-AD5B-88AE8AAF48C1}"/>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descr="UniProtKB">
            <a:extLst>
              <a:ext uri="{FF2B5EF4-FFF2-40B4-BE49-F238E27FC236}">
                <a16:creationId xmlns:a16="http://schemas.microsoft.com/office/drawing/2014/main" id="{60790D5C-8D45-6F60-3EAC-905F2B50D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276" y="2636778"/>
            <a:ext cx="2843485" cy="1301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DeeP">
            <a:extLst>
              <a:ext uri="{FF2B5EF4-FFF2-40B4-BE49-F238E27FC236}">
                <a16:creationId xmlns:a16="http://schemas.microsoft.com/office/drawing/2014/main" id="{F1C682EC-9EF1-3E07-8B66-2D7F2B6C2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37574"/>
            <a:ext cx="3903407" cy="1092954"/>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AB7DEFCB-DAB5-BC88-FF17-4A567E86C6FD}"/>
              </a:ext>
            </a:extLst>
          </p:cNvPr>
          <p:cNvPicPr>
            <a:picLocks noChangeAspect="1"/>
          </p:cNvPicPr>
          <p:nvPr/>
        </p:nvPicPr>
        <p:blipFill rotWithShape="1">
          <a:blip r:embed="rId5"/>
          <a:srcRect l="15356" t="16649" r="16804" b="21781"/>
          <a:stretch/>
        </p:blipFill>
        <p:spPr>
          <a:xfrm>
            <a:off x="5255837" y="2302803"/>
            <a:ext cx="5987845" cy="3909714"/>
          </a:xfrm>
          <a:prstGeom prst="rect">
            <a:avLst/>
          </a:prstGeom>
        </p:spPr>
      </p:pic>
    </p:spTree>
    <p:extLst>
      <p:ext uri="{BB962C8B-B14F-4D97-AF65-F5344CB8AC3E}">
        <p14:creationId xmlns:p14="http://schemas.microsoft.com/office/powerpoint/2010/main" val="35192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1DC0BF16-9ACC-C3FA-3CE6-C537154A4341}"/>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45F9392-800C-4443-CE2D-F862CAE6AA44}"/>
              </a:ext>
            </a:extLst>
          </p:cNvPr>
          <p:cNvSpPr>
            <a:spLocks noGrp="1"/>
          </p:cNvSpPr>
          <p:nvPr>
            <p:ph type="title"/>
          </p:nvPr>
        </p:nvSpPr>
        <p:spPr/>
        <p:txBody>
          <a:bodyPr/>
          <a:lstStyle/>
          <a:p>
            <a:pPr algn="ctr"/>
            <a:r>
              <a:rPr lang="en-US" dirty="0"/>
              <a:t>Part 6: Extra</a:t>
            </a:r>
          </a:p>
        </p:txBody>
      </p:sp>
      <p:sp>
        <p:nvSpPr>
          <p:cNvPr id="3" name="Inhaltsplatzhalter 2">
            <a:extLst>
              <a:ext uri="{FF2B5EF4-FFF2-40B4-BE49-F238E27FC236}">
                <a16:creationId xmlns:a16="http://schemas.microsoft.com/office/drawing/2014/main" id="{D5A8A770-7B46-A123-3EA9-8C573FFD22B3}"/>
              </a:ext>
            </a:extLst>
          </p:cNvPr>
          <p:cNvSpPr>
            <a:spLocks noGrp="1"/>
          </p:cNvSpPr>
          <p:nvPr>
            <p:ph idx="1"/>
          </p:nvPr>
        </p:nvSpPr>
        <p:spPr/>
        <p:txBody>
          <a:bodyPr/>
          <a:lstStyle/>
          <a:p>
            <a:pPr marL="514350" indent="-514350">
              <a:buAutoNum type="alphaLcParenR"/>
            </a:pPr>
            <a:r>
              <a:rPr lang="en-US" dirty="0"/>
              <a:t>Redefine critical parameters for more precise analysis</a:t>
            </a:r>
          </a:p>
          <a:p>
            <a:pPr marL="514350" indent="-514350">
              <a:buAutoNum type="alphaLcParenR"/>
            </a:pPr>
            <a:r>
              <a:rPr lang="en-US" dirty="0"/>
              <a:t>Analysis of proteins with partial shift</a:t>
            </a:r>
          </a:p>
          <a:p>
            <a:pPr marL="0" indent="0">
              <a:buNone/>
            </a:pPr>
            <a:r>
              <a:rPr lang="en-US" dirty="0"/>
              <a:t>       </a:t>
            </a:r>
          </a:p>
        </p:txBody>
      </p:sp>
      <p:sp>
        <p:nvSpPr>
          <p:cNvPr id="4" name="Foliennummernplatzhalter 3">
            <a:extLst>
              <a:ext uri="{FF2B5EF4-FFF2-40B4-BE49-F238E27FC236}">
                <a16:creationId xmlns:a16="http://schemas.microsoft.com/office/drawing/2014/main" id="{C77AF7ED-570C-06FE-2FD5-99E54318582B}"/>
              </a:ext>
            </a:extLst>
          </p:cNvPr>
          <p:cNvSpPr>
            <a:spLocks noGrp="1"/>
          </p:cNvSpPr>
          <p:nvPr>
            <p:ph type="sldNum" sz="quarter" idx="12"/>
          </p:nvPr>
        </p:nvSpPr>
        <p:spPr/>
        <p:txBody>
          <a:bodyPr/>
          <a:lstStyle/>
          <a:p>
            <a:fld id="{8A7A6979-0714-4377-B894-6BE4C2D6E202}" type="slidenum">
              <a:rPr lang="en-US" smtClean="0"/>
              <a:pPr/>
              <a:t>13</a:t>
            </a:fld>
            <a:endParaRPr lang="en-US" dirty="0"/>
          </a:p>
        </p:txBody>
      </p:sp>
      <p:cxnSp>
        <p:nvCxnSpPr>
          <p:cNvPr id="7" name="Gerade Verbindung 6">
            <a:extLst>
              <a:ext uri="{FF2B5EF4-FFF2-40B4-BE49-F238E27FC236}">
                <a16:creationId xmlns:a16="http://schemas.microsoft.com/office/drawing/2014/main" id="{5638FA17-59BF-B3BE-AD5B-88AE8AAF48C1}"/>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2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12A349A3-F1D7-8B3E-7DFB-CF5B9D6876C5}"/>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3172A48-6B6F-5B0C-61B1-2F6A195A6ABC}"/>
              </a:ext>
            </a:extLst>
          </p:cNvPr>
          <p:cNvSpPr>
            <a:spLocks noGrp="1"/>
          </p:cNvSpPr>
          <p:nvPr>
            <p:ph type="title"/>
          </p:nvPr>
        </p:nvSpPr>
        <p:spPr/>
        <p:txBody>
          <a:bodyPr/>
          <a:lstStyle/>
          <a:p>
            <a:pPr algn="ctr"/>
            <a:r>
              <a:rPr lang="en-US" dirty="0"/>
              <a:t>Why should you care?</a:t>
            </a:r>
          </a:p>
        </p:txBody>
      </p:sp>
      <p:sp>
        <p:nvSpPr>
          <p:cNvPr id="4" name="Foliennummernplatzhalter 3">
            <a:extLst>
              <a:ext uri="{FF2B5EF4-FFF2-40B4-BE49-F238E27FC236}">
                <a16:creationId xmlns:a16="http://schemas.microsoft.com/office/drawing/2014/main" id="{126D9F02-601B-A12C-13CF-FBE6868CF85B}"/>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
        <p:nvSpPr>
          <p:cNvPr id="10" name="Textfeld 9">
            <a:extLst>
              <a:ext uri="{FF2B5EF4-FFF2-40B4-BE49-F238E27FC236}">
                <a16:creationId xmlns:a16="http://schemas.microsoft.com/office/drawing/2014/main" id="{74E3232E-0AE6-BEBF-4B0C-30BE5DE4E908}"/>
              </a:ext>
            </a:extLst>
          </p:cNvPr>
          <p:cNvSpPr txBox="1"/>
          <p:nvPr/>
        </p:nvSpPr>
        <p:spPr>
          <a:xfrm>
            <a:off x="138021" y="6388953"/>
            <a:ext cx="10836215" cy="923330"/>
          </a:xfrm>
          <a:prstGeom prst="rect">
            <a:avLst/>
          </a:prstGeom>
          <a:noFill/>
        </p:spPr>
        <p:txBody>
          <a:bodyPr wrap="square" rtlCol="0">
            <a:spAutoFit/>
          </a:bodyPr>
          <a:lstStyle/>
          <a:p>
            <a:r>
              <a:rPr lang="de-DE" sz="1200" dirty="0">
                <a:solidFill>
                  <a:schemeClr val="bg2">
                    <a:lumMod val="50000"/>
                  </a:schemeClr>
                </a:solidFill>
              </a:rPr>
              <a:t>https://www.drugtargetreview.com/news/53876/new-study-could-lead-to-better-treatments-for-autoimmune-diseases/</a:t>
            </a:r>
          </a:p>
          <a:p>
            <a:r>
              <a:rPr lang="de-DE" sz="1200" dirty="0">
                <a:solidFill>
                  <a:schemeClr val="bg2">
                    <a:lumMod val="50000"/>
                  </a:schemeClr>
                </a:solidFill>
              </a:rPr>
              <a:t>https://</a:t>
            </a:r>
            <a:r>
              <a:rPr lang="de-DE" sz="1200" dirty="0" err="1">
                <a:solidFill>
                  <a:schemeClr val="bg2">
                    <a:lumMod val="50000"/>
                  </a:schemeClr>
                </a:solidFill>
              </a:rPr>
              <a:t>www.faz.net</a:t>
            </a:r>
            <a:r>
              <a:rPr lang="de-DE" sz="1200" dirty="0">
                <a:solidFill>
                  <a:schemeClr val="bg2">
                    <a:lumMod val="50000"/>
                  </a:schemeClr>
                </a:solidFill>
              </a:rPr>
              <a:t>/aktuell/</a:t>
            </a:r>
            <a:r>
              <a:rPr lang="de-DE" sz="1200" dirty="0" err="1">
                <a:solidFill>
                  <a:schemeClr val="bg2">
                    <a:lumMod val="50000"/>
                  </a:schemeClr>
                </a:solidFill>
              </a:rPr>
              <a:t>wirtschaft</a:t>
            </a:r>
            <a:r>
              <a:rPr lang="de-DE" sz="1200" dirty="0">
                <a:solidFill>
                  <a:schemeClr val="bg2">
                    <a:lumMod val="50000"/>
                  </a:schemeClr>
                </a:solidFill>
              </a:rPr>
              <a:t>/leere-krankenhaus-betten-sind-zu-teuer-fuer-uns-alle-17321699.html</a:t>
            </a:r>
          </a:p>
          <a:p>
            <a:endParaRPr lang="de-DE" sz="1200" dirty="0">
              <a:solidFill>
                <a:schemeClr val="bg2">
                  <a:lumMod val="50000"/>
                </a:schemeClr>
              </a:solidFill>
            </a:endParaRPr>
          </a:p>
          <a:p>
            <a:endParaRPr lang="en-US" dirty="0"/>
          </a:p>
        </p:txBody>
      </p:sp>
      <p:cxnSp>
        <p:nvCxnSpPr>
          <p:cNvPr id="11" name="Gerade Verbindung 10">
            <a:extLst>
              <a:ext uri="{FF2B5EF4-FFF2-40B4-BE49-F238E27FC236}">
                <a16:creationId xmlns:a16="http://schemas.microsoft.com/office/drawing/2014/main" id="{6A5A83DA-0845-99B8-D975-5DB9263BCD11}"/>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fik 8" descr="Ein Bild, das Wirbellose enthält.&#10;&#10;Automatisch generierte Beschreibung">
            <a:extLst>
              <a:ext uri="{FF2B5EF4-FFF2-40B4-BE49-F238E27FC236}">
                <a16:creationId xmlns:a16="http://schemas.microsoft.com/office/drawing/2014/main" id="{78C018B4-90A5-D080-3BD8-28FDBAF45F04}"/>
              </a:ext>
            </a:extLst>
          </p:cNvPr>
          <p:cNvPicPr>
            <a:picLocks noChangeAspect="1"/>
          </p:cNvPicPr>
          <p:nvPr/>
        </p:nvPicPr>
        <p:blipFill rotWithShape="1">
          <a:blip r:embed="rId3"/>
          <a:srcRect t="-471" b="-1"/>
          <a:stretch/>
        </p:blipFill>
        <p:spPr>
          <a:xfrm>
            <a:off x="583720" y="1838932"/>
            <a:ext cx="4516962" cy="3825875"/>
          </a:xfrm>
          <a:prstGeom prst="rect">
            <a:avLst/>
          </a:prstGeom>
        </p:spPr>
      </p:pic>
      <p:sp>
        <p:nvSpPr>
          <p:cNvPr id="13" name="Textfeld 12">
            <a:extLst>
              <a:ext uri="{FF2B5EF4-FFF2-40B4-BE49-F238E27FC236}">
                <a16:creationId xmlns:a16="http://schemas.microsoft.com/office/drawing/2014/main" id="{C21D4A5F-F05F-37D2-9EB7-E76239AD4969}"/>
              </a:ext>
            </a:extLst>
          </p:cNvPr>
          <p:cNvSpPr txBox="1"/>
          <p:nvPr/>
        </p:nvSpPr>
        <p:spPr>
          <a:xfrm>
            <a:off x="2329132" y="1552755"/>
            <a:ext cx="1915064" cy="369332"/>
          </a:xfrm>
          <a:prstGeom prst="rect">
            <a:avLst/>
          </a:prstGeom>
          <a:solidFill>
            <a:schemeClr val="bg1"/>
          </a:solidFill>
        </p:spPr>
        <p:txBody>
          <a:bodyPr wrap="square" rtlCol="0">
            <a:spAutoFit/>
          </a:bodyPr>
          <a:lstStyle/>
          <a:p>
            <a:endParaRPr lang="en-US" dirty="0"/>
          </a:p>
        </p:txBody>
      </p:sp>
      <p:pic>
        <p:nvPicPr>
          <p:cNvPr id="15" name="Grafik 14" descr="Ein Bild, das drinnen, weiß enthält.&#10;&#10;Automatisch generierte Beschreibung">
            <a:extLst>
              <a:ext uri="{FF2B5EF4-FFF2-40B4-BE49-F238E27FC236}">
                <a16:creationId xmlns:a16="http://schemas.microsoft.com/office/drawing/2014/main" id="{FF41C826-2EF5-8121-BFFC-5A3BA14C9493}"/>
              </a:ext>
            </a:extLst>
          </p:cNvPr>
          <p:cNvPicPr>
            <a:picLocks noChangeAspect="1"/>
          </p:cNvPicPr>
          <p:nvPr/>
        </p:nvPicPr>
        <p:blipFill>
          <a:blip r:embed="rId4"/>
          <a:stretch>
            <a:fillRect/>
          </a:stretch>
        </p:blipFill>
        <p:spPr>
          <a:xfrm>
            <a:off x="7548639" y="1838932"/>
            <a:ext cx="4059640" cy="3911541"/>
          </a:xfrm>
          <a:prstGeom prst="rect">
            <a:avLst/>
          </a:prstGeom>
        </p:spPr>
      </p:pic>
    </p:spTree>
    <p:extLst>
      <p:ext uri="{BB962C8B-B14F-4D97-AF65-F5344CB8AC3E}">
        <p14:creationId xmlns:p14="http://schemas.microsoft.com/office/powerpoint/2010/main" val="81479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ffnungsträger BNT162b2: Wie funktionieren mRNA-Impfstoffe | PZ –  Pharmazeutische Zeitung">
            <a:extLst>
              <a:ext uri="{FF2B5EF4-FFF2-40B4-BE49-F238E27FC236}">
                <a16:creationId xmlns:a16="http://schemas.microsoft.com/office/drawing/2014/main" id="{EF550DE8-7C6E-FA22-4EC5-5062DCD19D9B}"/>
              </a:ext>
            </a:extLst>
          </p:cNvPr>
          <p:cNvPicPr>
            <a:picLocks noChangeAspect="1" noChangeArrowheads="1"/>
          </p:cNvPicPr>
          <p:nvPr/>
        </p:nvPicPr>
        <p:blipFill>
          <a:blip r:embed="rId3">
            <a:alphaModFix amt="36000"/>
            <a:extLst>
              <a:ext uri="{28A0092B-C50C-407E-A947-70E740481C1C}">
                <a14:useLocalDpi xmlns:a14="http://schemas.microsoft.com/office/drawing/2010/main" val="0"/>
              </a:ext>
            </a:extLst>
          </a:blip>
          <a:srcRect/>
          <a:stretch>
            <a:fillRect/>
          </a:stretch>
        </p:blipFill>
        <p:spPr bwMode="auto">
          <a:xfrm>
            <a:off x="0" y="0"/>
            <a:ext cx="12192000" cy="92518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11AD40CC-5B35-1930-C471-658EF3A4BA63}"/>
              </a:ext>
            </a:extLst>
          </p:cNvPr>
          <p:cNvSpPr>
            <a:spLocks noGrp="1"/>
          </p:cNvSpPr>
          <p:nvPr>
            <p:ph type="ctrTitle"/>
          </p:nvPr>
        </p:nvSpPr>
        <p:spPr>
          <a:xfrm>
            <a:off x="1600200" y="2820641"/>
            <a:ext cx="8991600" cy="1645920"/>
          </a:xfrm>
          <a:ln w="0">
            <a:noFill/>
          </a:ln>
        </p:spPr>
        <p:txBody>
          <a:bodyPr/>
          <a:lstStyle/>
          <a:p>
            <a:r>
              <a:rPr lang="en-US" dirty="0"/>
              <a:t>Non-synchronized HeLa cells</a:t>
            </a:r>
          </a:p>
        </p:txBody>
      </p:sp>
      <p:sp>
        <p:nvSpPr>
          <p:cNvPr id="3" name="Untertitel 2">
            <a:extLst>
              <a:ext uri="{FF2B5EF4-FFF2-40B4-BE49-F238E27FC236}">
                <a16:creationId xmlns:a16="http://schemas.microsoft.com/office/drawing/2014/main" id="{20C44B53-3B47-586C-4216-21035CC0B20C}"/>
              </a:ext>
            </a:extLst>
          </p:cNvPr>
          <p:cNvSpPr>
            <a:spLocks noGrp="1"/>
          </p:cNvSpPr>
          <p:nvPr>
            <p:ph type="subTitle" idx="1"/>
          </p:nvPr>
        </p:nvSpPr>
        <p:spPr>
          <a:xfrm>
            <a:off x="2183640" y="4872587"/>
            <a:ext cx="7824719" cy="1239894"/>
          </a:xfrm>
        </p:spPr>
        <p:txBody>
          <a:bodyPr/>
          <a:lstStyle/>
          <a:p>
            <a:r>
              <a:rPr lang="en-US" dirty="0"/>
              <a:t>Team 01</a:t>
            </a:r>
          </a:p>
          <a:p>
            <a:r>
              <a:rPr lang="en-US" dirty="0"/>
              <a:t>Alisa </a:t>
            </a:r>
            <a:r>
              <a:rPr lang="en-US" dirty="0" err="1"/>
              <a:t>Kirkin</a:t>
            </a:r>
            <a:r>
              <a:rPr lang="en-US" dirty="0"/>
              <a:t>, </a:t>
            </a:r>
            <a:r>
              <a:rPr lang="en-US" dirty="0" err="1"/>
              <a:t>Sina</a:t>
            </a:r>
            <a:r>
              <a:rPr lang="en-US" dirty="0"/>
              <a:t> </a:t>
            </a:r>
            <a:r>
              <a:rPr lang="en-US" dirty="0" err="1"/>
              <a:t>Kühnel</a:t>
            </a:r>
            <a:r>
              <a:rPr lang="en-US" dirty="0"/>
              <a:t>, Ignacio Lozano </a:t>
            </a:r>
            <a:r>
              <a:rPr lang="en-US" dirty="0" err="1"/>
              <a:t>Onrubia</a:t>
            </a:r>
            <a:r>
              <a:rPr lang="en-US" dirty="0"/>
              <a:t>, Greta Pick</a:t>
            </a:r>
          </a:p>
        </p:txBody>
      </p:sp>
      <p:sp>
        <p:nvSpPr>
          <p:cNvPr id="4" name="Titel 1">
            <a:extLst>
              <a:ext uri="{FF2B5EF4-FFF2-40B4-BE49-F238E27FC236}">
                <a16:creationId xmlns:a16="http://schemas.microsoft.com/office/drawing/2014/main" id="{9676AB75-0397-5D47-C26E-42769A73F326}"/>
              </a:ext>
            </a:extLst>
          </p:cNvPr>
          <p:cNvSpPr txBox="1">
            <a:spLocks/>
          </p:cNvSpPr>
          <p:nvPr/>
        </p:nvSpPr>
        <p:spPr bwMode="blackWhite">
          <a:xfrm>
            <a:off x="1600200" y="1174721"/>
            <a:ext cx="8991600" cy="1645920"/>
          </a:xfrm>
          <a:prstGeom prst="rect">
            <a:avLst/>
          </a:prstGeom>
          <a:solidFill>
            <a:srgbClr val="AECADA"/>
          </a:solidFill>
          <a:ln w="3810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r>
              <a:rPr lang="en-US" sz="6000" dirty="0"/>
              <a:t>Project proposal</a:t>
            </a:r>
          </a:p>
        </p:txBody>
      </p:sp>
      <p:sp>
        <p:nvSpPr>
          <p:cNvPr id="6" name="Textfeld 5">
            <a:extLst>
              <a:ext uri="{FF2B5EF4-FFF2-40B4-BE49-F238E27FC236}">
                <a16:creationId xmlns:a16="http://schemas.microsoft.com/office/drawing/2014/main" id="{1EF21475-264F-E15C-3920-D7E0420A1A1F}"/>
              </a:ext>
            </a:extLst>
          </p:cNvPr>
          <p:cNvSpPr txBox="1"/>
          <p:nvPr/>
        </p:nvSpPr>
        <p:spPr>
          <a:xfrm>
            <a:off x="168933" y="6502999"/>
            <a:ext cx="5927067" cy="276999"/>
          </a:xfrm>
          <a:prstGeom prst="rect">
            <a:avLst/>
          </a:prstGeom>
          <a:noFill/>
        </p:spPr>
        <p:txBody>
          <a:bodyPr wrap="square" rtlCol="0">
            <a:spAutoFit/>
          </a:bodyPr>
          <a:lstStyle/>
          <a:p>
            <a:r>
              <a:rPr lang="en-US" sz="1200" dirty="0">
                <a:solidFill>
                  <a:schemeClr val="bg2">
                    <a:lumMod val="50000"/>
                  </a:schemeClr>
                </a:solidFill>
              </a:rPr>
              <a:t>https://</a:t>
            </a:r>
            <a:r>
              <a:rPr lang="en-US" sz="1200" dirty="0" err="1">
                <a:solidFill>
                  <a:schemeClr val="bg2">
                    <a:lumMod val="50000"/>
                  </a:schemeClr>
                </a:solidFill>
              </a:rPr>
              <a:t>cordis.europa.eu</a:t>
            </a:r>
            <a:r>
              <a:rPr lang="en-US" sz="1200" dirty="0">
                <a:solidFill>
                  <a:schemeClr val="bg2">
                    <a:lumMod val="50000"/>
                  </a:schemeClr>
                </a:solidFill>
              </a:rPr>
              <a:t>/article/id/422287-new-insights-on-how-rna-modifications-work/de</a:t>
            </a:r>
          </a:p>
        </p:txBody>
      </p:sp>
    </p:spTree>
    <p:extLst>
      <p:ext uri="{BB962C8B-B14F-4D97-AF65-F5344CB8AC3E}">
        <p14:creationId xmlns:p14="http://schemas.microsoft.com/office/powerpoint/2010/main" val="4155200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ECBD05-E265-3FCE-09B0-16E52E4BF6F8}"/>
              </a:ext>
            </a:extLst>
          </p:cNvPr>
          <p:cNvSpPr>
            <a:spLocks noGrp="1"/>
          </p:cNvSpPr>
          <p:nvPr>
            <p:ph type="title"/>
          </p:nvPr>
        </p:nvSpPr>
        <p:spPr/>
        <p:txBody>
          <a:bodyPr/>
          <a:lstStyle/>
          <a:p>
            <a:pPr algn="ctr"/>
            <a:r>
              <a:rPr lang="en-US" dirty="0"/>
              <a:t>RNA-dependent Proteins</a:t>
            </a:r>
          </a:p>
        </p:txBody>
      </p:sp>
      <p:pic>
        <p:nvPicPr>
          <p:cNvPr id="5" name="Inhaltsplatzhalter 4">
            <a:extLst>
              <a:ext uri="{FF2B5EF4-FFF2-40B4-BE49-F238E27FC236}">
                <a16:creationId xmlns:a16="http://schemas.microsoft.com/office/drawing/2014/main" id="{EF59A279-1483-19BB-28EA-2F71679265BE}"/>
              </a:ext>
            </a:extLst>
          </p:cNvPr>
          <p:cNvPicPr>
            <a:picLocks noGrp="1" noChangeAspect="1"/>
          </p:cNvPicPr>
          <p:nvPr>
            <p:ph idx="1"/>
          </p:nvPr>
        </p:nvPicPr>
        <p:blipFill rotWithShape="1">
          <a:blip r:embed="rId3"/>
          <a:srcRect l="7945" t="18637" b="8804"/>
          <a:stretch/>
        </p:blipFill>
        <p:spPr>
          <a:xfrm>
            <a:off x="548496" y="1311126"/>
            <a:ext cx="11095008" cy="4700542"/>
          </a:xfrm>
        </p:spPr>
      </p:pic>
      <p:sp>
        <p:nvSpPr>
          <p:cNvPr id="3" name="Rechteck 2">
            <a:extLst>
              <a:ext uri="{FF2B5EF4-FFF2-40B4-BE49-F238E27FC236}">
                <a16:creationId xmlns:a16="http://schemas.microsoft.com/office/drawing/2014/main" id="{7CF6B801-5A92-4760-E20E-FCAC384B615A}"/>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feld 5">
            <a:extLst>
              <a:ext uri="{FF2B5EF4-FFF2-40B4-BE49-F238E27FC236}">
                <a16:creationId xmlns:a16="http://schemas.microsoft.com/office/drawing/2014/main" id="{09DD7943-F89C-DF4F-6874-056F563A96DE}"/>
              </a:ext>
            </a:extLst>
          </p:cNvPr>
          <p:cNvSpPr txBox="1"/>
          <p:nvPr/>
        </p:nvSpPr>
        <p:spPr>
          <a:xfrm>
            <a:off x="168933" y="6502999"/>
            <a:ext cx="3868229" cy="276999"/>
          </a:xfrm>
          <a:prstGeom prst="rect">
            <a:avLst/>
          </a:prstGeom>
          <a:noFill/>
        </p:spPr>
        <p:txBody>
          <a:bodyPr wrap="square" rtlCol="0">
            <a:spAutoFit/>
          </a:bodyPr>
          <a:lstStyle/>
          <a:p>
            <a:r>
              <a:rPr lang="en-US" sz="1200" dirty="0">
                <a:solidFill>
                  <a:schemeClr val="bg2">
                    <a:lumMod val="50000"/>
                  </a:schemeClr>
                </a:solidFill>
              </a:rPr>
              <a:t>Created with </a:t>
            </a:r>
            <a:r>
              <a:rPr lang="en-US" sz="1200" dirty="0" err="1">
                <a:solidFill>
                  <a:schemeClr val="bg2">
                    <a:lumMod val="50000"/>
                  </a:schemeClr>
                </a:solidFill>
              </a:rPr>
              <a:t>BioRender</a:t>
            </a:r>
            <a:endParaRPr lang="en-US" sz="1200" dirty="0">
              <a:solidFill>
                <a:schemeClr val="bg2">
                  <a:lumMod val="50000"/>
                </a:schemeClr>
              </a:solidFill>
            </a:endParaRPr>
          </a:p>
        </p:txBody>
      </p:sp>
      <p:sp>
        <p:nvSpPr>
          <p:cNvPr id="7" name="Foliennummernplatzhalter 6">
            <a:extLst>
              <a:ext uri="{FF2B5EF4-FFF2-40B4-BE49-F238E27FC236}">
                <a16:creationId xmlns:a16="http://schemas.microsoft.com/office/drawing/2014/main" id="{CCD73EA0-C159-74FA-6476-16B6A2E1080B}"/>
              </a:ext>
            </a:extLst>
          </p:cNvPr>
          <p:cNvSpPr>
            <a:spLocks noGrp="1"/>
          </p:cNvSpPr>
          <p:nvPr>
            <p:ph type="sldNum" sz="quarter" idx="12"/>
          </p:nvPr>
        </p:nvSpPr>
        <p:spPr/>
        <p:txBody>
          <a:bodyPr/>
          <a:lstStyle/>
          <a:p>
            <a:fld id="{8A7A6979-0714-4377-B894-6BE4C2D6E202}" type="slidenum">
              <a:rPr lang="en-US" smtClean="0"/>
              <a:pPr/>
              <a:t>3</a:t>
            </a:fld>
            <a:endParaRPr lang="en-US" dirty="0"/>
          </a:p>
        </p:txBody>
      </p:sp>
      <p:cxnSp>
        <p:nvCxnSpPr>
          <p:cNvPr id="8" name="Gerade Verbindung 7">
            <a:extLst>
              <a:ext uri="{FF2B5EF4-FFF2-40B4-BE49-F238E27FC236}">
                <a16:creationId xmlns:a16="http://schemas.microsoft.com/office/drawing/2014/main" id="{BB589747-9721-D843-67EA-2C2A0881F12F}"/>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28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FEAB1E1-7D04-E856-C93C-6BC73D00A505}"/>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00FAECA-E14F-0A6B-27BF-17BB0054B568}"/>
              </a:ext>
            </a:extLst>
          </p:cNvPr>
          <p:cNvSpPr>
            <a:spLocks noGrp="1"/>
          </p:cNvSpPr>
          <p:nvPr>
            <p:ph type="title"/>
          </p:nvPr>
        </p:nvSpPr>
        <p:spPr/>
        <p:txBody>
          <a:bodyPr>
            <a:normAutofit/>
          </a:bodyPr>
          <a:lstStyle/>
          <a:p>
            <a:pPr algn="ctr"/>
            <a:r>
              <a:rPr lang="en-US" sz="4000" dirty="0"/>
              <a:t>Role of RNA-binding proteins on a cellular level</a:t>
            </a:r>
          </a:p>
        </p:txBody>
      </p:sp>
      <p:pic>
        <p:nvPicPr>
          <p:cNvPr id="1026" name="Picture 2" descr="IJMS | Free Full-Text | RNA-Binding Proteins as Regulators of Migration,  Invasion and Metastasis in Oral Squamous Cell Carcinoma">
            <a:extLst>
              <a:ext uri="{FF2B5EF4-FFF2-40B4-BE49-F238E27FC236}">
                <a16:creationId xmlns:a16="http://schemas.microsoft.com/office/drawing/2014/main" id="{778F40D7-DB4D-E669-FB64-A3BA471865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95985" y="1523206"/>
            <a:ext cx="5400030" cy="4653757"/>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47A91D92-3546-F39F-76FB-2269F819E72E}"/>
              </a:ext>
            </a:extLst>
          </p:cNvPr>
          <p:cNvSpPr txBox="1"/>
          <p:nvPr/>
        </p:nvSpPr>
        <p:spPr>
          <a:xfrm>
            <a:off x="138021" y="6388953"/>
            <a:ext cx="10836215" cy="738664"/>
          </a:xfrm>
          <a:prstGeom prst="rect">
            <a:avLst/>
          </a:prstGeom>
          <a:noFill/>
        </p:spPr>
        <p:txBody>
          <a:bodyPr wrap="square" rtlCol="0">
            <a:spAutoFit/>
          </a:bodyPr>
          <a:lstStyle/>
          <a:p>
            <a:r>
              <a:rPr lang="de-DE" sz="1200" dirty="0">
                <a:solidFill>
                  <a:schemeClr val="bg2">
                    <a:lumMod val="50000"/>
                  </a:schemeClr>
                </a:solidFill>
              </a:rPr>
              <a:t>Weiße, J. </a:t>
            </a:r>
            <a:r>
              <a:rPr lang="de-DE" sz="1200" i="1" dirty="0">
                <a:solidFill>
                  <a:schemeClr val="bg2">
                    <a:lumMod val="50000"/>
                  </a:schemeClr>
                </a:solidFill>
              </a:rPr>
              <a:t>et al</a:t>
            </a:r>
            <a:r>
              <a:rPr lang="de-DE" sz="1200" dirty="0">
                <a:solidFill>
                  <a:schemeClr val="bg2">
                    <a:lumMod val="50000"/>
                  </a:schemeClr>
                </a:solidFill>
              </a:rPr>
              <a:t>. (2020). RNA-Binding Proteins </a:t>
            </a:r>
            <a:r>
              <a:rPr lang="de-DE" sz="1200" dirty="0" err="1">
                <a:solidFill>
                  <a:schemeClr val="bg2">
                    <a:lumMod val="50000"/>
                  </a:schemeClr>
                </a:solidFill>
              </a:rPr>
              <a:t>as</a:t>
            </a:r>
            <a:r>
              <a:rPr lang="de-DE" sz="1200" dirty="0">
                <a:solidFill>
                  <a:schemeClr val="bg2">
                    <a:lumMod val="50000"/>
                  </a:schemeClr>
                </a:solidFill>
              </a:rPr>
              <a:t> Regulators </a:t>
            </a:r>
            <a:r>
              <a:rPr lang="de-DE" sz="1200" dirty="0" err="1">
                <a:solidFill>
                  <a:schemeClr val="bg2">
                    <a:lumMod val="50000"/>
                  </a:schemeClr>
                </a:solidFill>
              </a:rPr>
              <a:t>of</a:t>
            </a:r>
            <a:r>
              <a:rPr lang="de-DE" sz="1200" dirty="0">
                <a:solidFill>
                  <a:schemeClr val="bg2">
                    <a:lumMod val="50000"/>
                  </a:schemeClr>
                </a:solidFill>
              </a:rPr>
              <a:t> Migration, Invasion and Metastasis in Oral </a:t>
            </a:r>
            <a:r>
              <a:rPr lang="de-DE" sz="1200" dirty="0" err="1">
                <a:solidFill>
                  <a:schemeClr val="bg2">
                    <a:lumMod val="50000"/>
                  </a:schemeClr>
                </a:solidFill>
              </a:rPr>
              <a:t>Squamous</a:t>
            </a:r>
            <a:r>
              <a:rPr lang="de-DE" sz="1200" dirty="0">
                <a:solidFill>
                  <a:schemeClr val="bg2">
                    <a:lumMod val="50000"/>
                  </a:schemeClr>
                </a:solidFill>
              </a:rPr>
              <a:t> </a:t>
            </a:r>
            <a:r>
              <a:rPr lang="de-DE" sz="1200" dirty="0" err="1">
                <a:solidFill>
                  <a:schemeClr val="bg2">
                    <a:lumMod val="50000"/>
                  </a:schemeClr>
                </a:solidFill>
              </a:rPr>
              <a:t>Cell</a:t>
            </a:r>
            <a:r>
              <a:rPr lang="de-DE" sz="1200" dirty="0">
                <a:solidFill>
                  <a:schemeClr val="bg2">
                    <a:lumMod val="50000"/>
                  </a:schemeClr>
                </a:solidFill>
              </a:rPr>
              <a:t> </a:t>
            </a:r>
            <a:r>
              <a:rPr lang="de-DE" sz="1200" dirty="0" err="1">
                <a:solidFill>
                  <a:schemeClr val="bg2">
                    <a:lumMod val="50000"/>
                  </a:schemeClr>
                </a:solidFill>
              </a:rPr>
              <a:t>Carcinoma</a:t>
            </a:r>
            <a:r>
              <a:rPr lang="de-DE" sz="1200" dirty="0">
                <a:solidFill>
                  <a:schemeClr val="bg2">
                    <a:lumMod val="50000"/>
                  </a:schemeClr>
                </a:solidFill>
              </a:rPr>
              <a:t>. International Journal </a:t>
            </a:r>
            <a:r>
              <a:rPr lang="de-DE" sz="1200" dirty="0" err="1">
                <a:solidFill>
                  <a:schemeClr val="bg2">
                    <a:lumMod val="50000"/>
                  </a:schemeClr>
                </a:solidFill>
              </a:rPr>
              <a:t>of</a:t>
            </a:r>
            <a:r>
              <a:rPr lang="de-DE" sz="1200" dirty="0">
                <a:solidFill>
                  <a:schemeClr val="bg2">
                    <a:lumMod val="50000"/>
                  </a:schemeClr>
                </a:solidFill>
              </a:rPr>
              <a:t> </a:t>
            </a:r>
            <a:r>
              <a:rPr lang="de-DE" sz="1200" dirty="0" err="1">
                <a:solidFill>
                  <a:schemeClr val="bg2">
                    <a:lumMod val="50000"/>
                  </a:schemeClr>
                </a:solidFill>
              </a:rPr>
              <a:t>Molecular</a:t>
            </a:r>
            <a:r>
              <a:rPr lang="de-DE" sz="1200" dirty="0">
                <a:solidFill>
                  <a:schemeClr val="bg2">
                    <a:lumMod val="50000"/>
                  </a:schemeClr>
                </a:solidFill>
              </a:rPr>
              <a:t> Sciences</a:t>
            </a:r>
            <a:r>
              <a:rPr lang="de-DE" sz="1200" i="1" dirty="0">
                <a:solidFill>
                  <a:schemeClr val="bg2">
                    <a:lumMod val="50000"/>
                  </a:schemeClr>
                </a:solidFill>
              </a:rPr>
              <a:t> 21</a:t>
            </a:r>
            <a:r>
              <a:rPr lang="de-DE" sz="1200" dirty="0">
                <a:solidFill>
                  <a:schemeClr val="bg2">
                    <a:lumMod val="50000"/>
                  </a:schemeClr>
                </a:solidFill>
              </a:rPr>
              <a:t>, 6835.</a:t>
            </a:r>
          </a:p>
          <a:p>
            <a:endParaRPr lang="en-US" dirty="0"/>
          </a:p>
        </p:txBody>
      </p:sp>
      <p:cxnSp>
        <p:nvCxnSpPr>
          <p:cNvPr id="6" name="Gerade Verbindung 5">
            <a:extLst>
              <a:ext uri="{FF2B5EF4-FFF2-40B4-BE49-F238E27FC236}">
                <a16:creationId xmlns:a16="http://schemas.microsoft.com/office/drawing/2014/main" id="{C99EA25C-A08E-26FB-A0B3-168C7F8F5C18}"/>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oliennummernplatzhalter 6">
            <a:extLst>
              <a:ext uri="{FF2B5EF4-FFF2-40B4-BE49-F238E27FC236}">
                <a16:creationId xmlns:a16="http://schemas.microsoft.com/office/drawing/2014/main" id="{A857D717-2ABA-4DE1-0CB9-22B751BBC652}"/>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2632293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28F2DE95-FE2D-0D57-8255-527149FF9DD7}"/>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2EC38B-65C6-AF36-C155-CFB67084E7C2}"/>
              </a:ext>
            </a:extLst>
          </p:cNvPr>
          <p:cNvSpPr>
            <a:spLocks noGrp="1"/>
          </p:cNvSpPr>
          <p:nvPr>
            <p:ph type="title"/>
          </p:nvPr>
        </p:nvSpPr>
        <p:spPr/>
        <p:txBody>
          <a:bodyPr/>
          <a:lstStyle/>
          <a:p>
            <a:pPr algn="ctr"/>
            <a:r>
              <a:rPr lang="en-US" dirty="0"/>
              <a:t>Generation of Data</a:t>
            </a:r>
          </a:p>
        </p:txBody>
      </p:sp>
      <p:sp>
        <p:nvSpPr>
          <p:cNvPr id="3" name="Inhaltsplatzhalter 2">
            <a:extLst>
              <a:ext uri="{FF2B5EF4-FFF2-40B4-BE49-F238E27FC236}">
                <a16:creationId xmlns:a16="http://schemas.microsoft.com/office/drawing/2014/main" id="{848E8461-268D-8911-8733-259DF38F94A2}"/>
              </a:ext>
            </a:extLst>
          </p:cNvPr>
          <p:cNvSpPr>
            <a:spLocks noGrp="1"/>
          </p:cNvSpPr>
          <p:nvPr>
            <p:ph idx="1"/>
          </p:nvPr>
        </p:nvSpPr>
        <p:spPr>
          <a:xfrm>
            <a:off x="0" y="6538912"/>
            <a:ext cx="10515600" cy="811333"/>
          </a:xfrm>
        </p:spPr>
        <p:txBody>
          <a:bodyPr>
            <a:normAutofit/>
          </a:bodyPr>
          <a:lstStyle/>
          <a:p>
            <a:pPr marL="0" indent="0">
              <a:buNone/>
            </a:pPr>
            <a:r>
              <a:rPr lang="en-US" sz="1200" dirty="0">
                <a:solidFill>
                  <a:schemeClr val="bg2">
                    <a:lumMod val="50000"/>
                  </a:schemeClr>
                </a:solidFill>
              </a:rPr>
              <a:t>Provided by Dr. </a:t>
            </a:r>
            <a:r>
              <a:rPr lang="en-US" sz="1200" dirty="0" err="1">
                <a:solidFill>
                  <a:schemeClr val="bg2">
                    <a:lumMod val="50000"/>
                  </a:schemeClr>
                </a:solidFill>
              </a:rPr>
              <a:t>Caudron</a:t>
            </a:r>
            <a:r>
              <a:rPr lang="en-US" sz="1200" dirty="0">
                <a:solidFill>
                  <a:schemeClr val="bg2">
                    <a:lumMod val="50000"/>
                  </a:schemeClr>
                </a:solidFill>
              </a:rPr>
              <a:t>-Herger, </a:t>
            </a:r>
            <a:r>
              <a:rPr lang="en-US" sz="1200" dirty="0" err="1">
                <a:solidFill>
                  <a:schemeClr val="bg2">
                    <a:lumMod val="50000"/>
                  </a:schemeClr>
                </a:solidFill>
              </a:rPr>
              <a:t>Maïwen</a:t>
            </a:r>
            <a:endParaRPr lang="en-US" sz="1200" dirty="0">
              <a:solidFill>
                <a:schemeClr val="bg2">
                  <a:lumMod val="50000"/>
                </a:schemeClr>
              </a:solidFill>
            </a:endParaRPr>
          </a:p>
        </p:txBody>
      </p:sp>
      <p:sp>
        <p:nvSpPr>
          <p:cNvPr id="6" name="Foliennummernplatzhalter 5">
            <a:extLst>
              <a:ext uri="{FF2B5EF4-FFF2-40B4-BE49-F238E27FC236}">
                <a16:creationId xmlns:a16="http://schemas.microsoft.com/office/drawing/2014/main" id="{1452E7E4-47AE-1050-8583-2058D8143CFB}"/>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8" name="Grafik 7">
            <a:extLst>
              <a:ext uri="{FF2B5EF4-FFF2-40B4-BE49-F238E27FC236}">
                <a16:creationId xmlns:a16="http://schemas.microsoft.com/office/drawing/2014/main" id="{E2B1F76D-8E74-A515-CEA8-1A54126740A3}"/>
              </a:ext>
            </a:extLst>
          </p:cNvPr>
          <p:cNvPicPr>
            <a:picLocks noChangeAspect="1"/>
          </p:cNvPicPr>
          <p:nvPr/>
        </p:nvPicPr>
        <p:blipFill>
          <a:blip r:embed="rId3"/>
          <a:stretch>
            <a:fillRect/>
          </a:stretch>
        </p:blipFill>
        <p:spPr>
          <a:xfrm>
            <a:off x="112643" y="2031415"/>
            <a:ext cx="11966713" cy="3287559"/>
          </a:xfrm>
          <a:prstGeom prst="rect">
            <a:avLst/>
          </a:prstGeom>
        </p:spPr>
      </p:pic>
      <p:cxnSp>
        <p:nvCxnSpPr>
          <p:cNvPr id="10" name="Gerade Verbindung 9">
            <a:extLst>
              <a:ext uri="{FF2B5EF4-FFF2-40B4-BE49-F238E27FC236}">
                <a16:creationId xmlns:a16="http://schemas.microsoft.com/office/drawing/2014/main" id="{CF29A6F5-8186-60F3-5B2B-C762637BDB4B}"/>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15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hteck 17">
            <a:extLst>
              <a:ext uri="{FF2B5EF4-FFF2-40B4-BE49-F238E27FC236}">
                <a16:creationId xmlns:a16="http://schemas.microsoft.com/office/drawing/2014/main" id="{C8179E0A-1A1E-2294-35AB-6AC51EB4EC00}"/>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201F40C-F6FB-C739-2767-D5B5D1F8C516}"/>
              </a:ext>
            </a:extLst>
          </p:cNvPr>
          <p:cNvSpPr>
            <a:spLocks noGrp="1"/>
          </p:cNvSpPr>
          <p:nvPr>
            <p:ph type="title"/>
          </p:nvPr>
        </p:nvSpPr>
        <p:spPr/>
        <p:txBody>
          <a:bodyPr/>
          <a:lstStyle/>
          <a:p>
            <a:pPr algn="ctr"/>
            <a:r>
              <a:rPr lang="en-US" dirty="0"/>
              <a:t>Description of Dataset</a:t>
            </a:r>
          </a:p>
        </p:txBody>
      </p:sp>
      <p:sp>
        <p:nvSpPr>
          <p:cNvPr id="4" name="Foliennummernplatzhalter 3">
            <a:extLst>
              <a:ext uri="{FF2B5EF4-FFF2-40B4-BE49-F238E27FC236}">
                <a16:creationId xmlns:a16="http://schemas.microsoft.com/office/drawing/2014/main" id="{D16C0775-35D1-0C65-A562-C9812805584F}"/>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12" name="Inhaltsplatzhalter 11" descr="Ein Bild, das Tisch enthält.&#10;&#10;Automatisch generierte Beschreibung">
            <a:extLst>
              <a:ext uri="{FF2B5EF4-FFF2-40B4-BE49-F238E27FC236}">
                <a16:creationId xmlns:a16="http://schemas.microsoft.com/office/drawing/2014/main" id="{01508AEE-4016-A7AB-DDF6-16FEDC27FE9F}"/>
              </a:ext>
            </a:extLst>
          </p:cNvPr>
          <p:cNvPicPr>
            <a:picLocks noGrp="1" noChangeAspect="1"/>
          </p:cNvPicPr>
          <p:nvPr>
            <p:ph idx="1"/>
          </p:nvPr>
        </p:nvPicPr>
        <p:blipFill>
          <a:blip r:embed="rId3"/>
          <a:stretch>
            <a:fillRect/>
          </a:stretch>
        </p:blipFill>
        <p:spPr>
          <a:xfrm>
            <a:off x="1709226" y="1852453"/>
            <a:ext cx="7499225" cy="3840896"/>
          </a:xfrm>
        </p:spPr>
      </p:pic>
      <p:sp>
        <p:nvSpPr>
          <p:cNvPr id="14" name="Rechteck 13">
            <a:extLst>
              <a:ext uri="{FF2B5EF4-FFF2-40B4-BE49-F238E27FC236}">
                <a16:creationId xmlns:a16="http://schemas.microsoft.com/office/drawing/2014/main" id="{1B4DC9F0-28C1-8E71-CED3-24D93AD663DF}"/>
              </a:ext>
            </a:extLst>
          </p:cNvPr>
          <p:cNvSpPr/>
          <p:nvPr/>
        </p:nvSpPr>
        <p:spPr>
          <a:xfrm>
            <a:off x="1547190" y="2005201"/>
            <a:ext cx="1160635" cy="1977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feld 15">
            <a:extLst>
              <a:ext uri="{FF2B5EF4-FFF2-40B4-BE49-F238E27FC236}">
                <a16:creationId xmlns:a16="http://schemas.microsoft.com/office/drawing/2014/main" id="{0C38B268-2A83-A18D-5B74-7046296C995B}"/>
              </a:ext>
            </a:extLst>
          </p:cNvPr>
          <p:cNvSpPr txBox="1"/>
          <p:nvPr/>
        </p:nvSpPr>
        <p:spPr>
          <a:xfrm>
            <a:off x="483702" y="1892730"/>
            <a:ext cx="1318644" cy="382584"/>
          </a:xfrm>
          <a:prstGeom prst="rect">
            <a:avLst/>
          </a:prstGeom>
          <a:noFill/>
        </p:spPr>
        <p:txBody>
          <a:bodyPr wrap="square" rtlCol="0">
            <a:spAutoFit/>
          </a:bodyPr>
          <a:lstStyle/>
          <a:p>
            <a:r>
              <a:rPr lang="en-US" dirty="0">
                <a:solidFill>
                  <a:srgbClr val="00B050"/>
                </a:solidFill>
              </a:rPr>
              <a:t>Protein</a:t>
            </a:r>
          </a:p>
        </p:txBody>
      </p:sp>
      <p:sp>
        <p:nvSpPr>
          <p:cNvPr id="20" name="Rechteck 19">
            <a:extLst>
              <a:ext uri="{FF2B5EF4-FFF2-40B4-BE49-F238E27FC236}">
                <a16:creationId xmlns:a16="http://schemas.microsoft.com/office/drawing/2014/main" id="{B878291D-39A7-E482-282F-A4202DCD0313}"/>
              </a:ext>
            </a:extLst>
          </p:cNvPr>
          <p:cNvSpPr/>
          <p:nvPr/>
        </p:nvSpPr>
        <p:spPr>
          <a:xfrm>
            <a:off x="3846130" y="1824505"/>
            <a:ext cx="1318644" cy="19777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3DB12EFC-AC25-443F-0B00-66A6D9F2A9BB}"/>
              </a:ext>
            </a:extLst>
          </p:cNvPr>
          <p:cNvSpPr txBox="1"/>
          <p:nvPr/>
        </p:nvSpPr>
        <p:spPr>
          <a:xfrm>
            <a:off x="4031972" y="1461085"/>
            <a:ext cx="1520688" cy="369332"/>
          </a:xfrm>
          <a:prstGeom prst="rect">
            <a:avLst/>
          </a:prstGeom>
          <a:noFill/>
        </p:spPr>
        <p:txBody>
          <a:bodyPr wrap="square" rtlCol="0">
            <a:spAutoFit/>
          </a:bodyPr>
          <a:lstStyle/>
          <a:p>
            <a:r>
              <a:rPr lang="en-US" dirty="0">
                <a:solidFill>
                  <a:srgbClr val="00B0F0"/>
                </a:solidFill>
              </a:rPr>
              <a:t>Fraction</a:t>
            </a:r>
          </a:p>
        </p:txBody>
      </p:sp>
      <p:sp>
        <p:nvSpPr>
          <p:cNvPr id="22" name="Rechteck 21">
            <a:extLst>
              <a:ext uri="{FF2B5EF4-FFF2-40B4-BE49-F238E27FC236}">
                <a16:creationId xmlns:a16="http://schemas.microsoft.com/office/drawing/2014/main" id="{E68C35AB-7E32-F57B-1F98-EC4C9B833C0D}"/>
              </a:ext>
            </a:extLst>
          </p:cNvPr>
          <p:cNvSpPr/>
          <p:nvPr/>
        </p:nvSpPr>
        <p:spPr>
          <a:xfrm>
            <a:off x="5223014" y="5302703"/>
            <a:ext cx="1318644" cy="19777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feld 22">
            <a:extLst>
              <a:ext uri="{FF2B5EF4-FFF2-40B4-BE49-F238E27FC236}">
                <a16:creationId xmlns:a16="http://schemas.microsoft.com/office/drawing/2014/main" id="{E32F72F3-54DD-7056-9433-8B2C8F00320A}"/>
              </a:ext>
            </a:extLst>
          </p:cNvPr>
          <p:cNvSpPr txBox="1"/>
          <p:nvPr/>
        </p:nvSpPr>
        <p:spPr>
          <a:xfrm>
            <a:off x="4505452" y="5729518"/>
            <a:ext cx="3678661" cy="369332"/>
          </a:xfrm>
          <a:prstGeom prst="rect">
            <a:avLst/>
          </a:prstGeom>
          <a:noFill/>
        </p:spPr>
        <p:txBody>
          <a:bodyPr wrap="square" rtlCol="0">
            <a:spAutoFit/>
          </a:bodyPr>
          <a:lstStyle/>
          <a:p>
            <a:r>
              <a:rPr lang="en-US" dirty="0">
                <a:solidFill>
                  <a:srgbClr val="7030A0"/>
                </a:solidFill>
              </a:rPr>
              <a:t>Protein amount (arbitrary units)</a:t>
            </a:r>
          </a:p>
        </p:txBody>
      </p:sp>
      <p:cxnSp>
        <p:nvCxnSpPr>
          <p:cNvPr id="24" name="Gerade Verbindung mit Pfeil 23">
            <a:extLst>
              <a:ext uri="{FF2B5EF4-FFF2-40B4-BE49-F238E27FC236}">
                <a16:creationId xmlns:a16="http://schemas.microsoft.com/office/drawing/2014/main" id="{1DE08A10-DBA7-B2DD-CFB4-4F578766635F}"/>
              </a:ext>
            </a:extLst>
          </p:cNvPr>
          <p:cNvCxnSpPr>
            <a:cxnSpLocks/>
          </p:cNvCxnSpPr>
          <p:nvPr/>
        </p:nvCxnSpPr>
        <p:spPr>
          <a:xfrm>
            <a:off x="1414667" y="2077396"/>
            <a:ext cx="0" cy="361595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1EF646BC-DDD9-31A7-FF82-A58E66352995}"/>
              </a:ext>
            </a:extLst>
          </p:cNvPr>
          <p:cNvSpPr txBox="1"/>
          <p:nvPr/>
        </p:nvSpPr>
        <p:spPr>
          <a:xfrm rot="16200000">
            <a:off x="439023" y="4842735"/>
            <a:ext cx="1318644" cy="382584"/>
          </a:xfrm>
          <a:prstGeom prst="rect">
            <a:avLst/>
          </a:prstGeom>
          <a:noFill/>
        </p:spPr>
        <p:txBody>
          <a:bodyPr wrap="square" rtlCol="0">
            <a:spAutoFit/>
          </a:bodyPr>
          <a:lstStyle/>
          <a:p>
            <a:r>
              <a:rPr lang="en-US" dirty="0"/>
              <a:t>4765 rows</a:t>
            </a:r>
          </a:p>
        </p:txBody>
      </p:sp>
      <p:cxnSp>
        <p:nvCxnSpPr>
          <p:cNvPr id="31" name="Gerade Verbindung mit Pfeil 30">
            <a:extLst>
              <a:ext uri="{FF2B5EF4-FFF2-40B4-BE49-F238E27FC236}">
                <a16:creationId xmlns:a16="http://schemas.microsoft.com/office/drawing/2014/main" id="{9BB3C1AF-5A3F-56A8-5096-D179430D15B2}"/>
              </a:ext>
            </a:extLst>
          </p:cNvPr>
          <p:cNvCxnSpPr>
            <a:cxnSpLocks/>
          </p:cNvCxnSpPr>
          <p:nvPr/>
        </p:nvCxnSpPr>
        <p:spPr>
          <a:xfrm>
            <a:off x="1561946" y="6078217"/>
            <a:ext cx="764650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690BEE1C-7A67-382F-A440-90C0DF2D24E0}"/>
              </a:ext>
            </a:extLst>
          </p:cNvPr>
          <p:cNvSpPr txBox="1"/>
          <p:nvPr/>
        </p:nvSpPr>
        <p:spPr>
          <a:xfrm>
            <a:off x="7796494" y="6074233"/>
            <a:ext cx="1628211" cy="369332"/>
          </a:xfrm>
          <a:prstGeom prst="rect">
            <a:avLst/>
          </a:prstGeom>
          <a:noFill/>
        </p:spPr>
        <p:txBody>
          <a:bodyPr wrap="square" rtlCol="0">
            <a:spAutoFit/>
          </a:bodyPr>
          <a:lstStyle/>
          <a:p>
            <a:r>
              <a:rPr lang="en-US" dirty="0"/>
              <a:t>150 columns</a:t>
            </a:r>
          </a:p>
        </p:txBody>
      </p:sp>
      <p:sp>
        <p:nvSpPr>
          <p:cNvPr id="38" name="Textfeld 37">
            <a:extLst>
              <a:ext uri="{FF2B5EF4-FFF2-40B4-BE49-F238E27FC236}">
                <a16:creationId xmlns:a16="http://schemas.microsoft.com/office/drawing/2014/main" id="{7160CF95-49D0-66B3-1ACA-F8F94B0CAC24}"/>
              </a:ext>
            </a:extLst>
          </p:cNvPr>
          <p:cNvSpPr txBox="1"/>
          <p:nvPr/>
        </p:nvSpPr>
        <p:spPr>
          <a:xfrm>
            <a:off x="9610082" y="2895738"/>
            <a:ext cx="2078335" cy="1754326"/>
          </a:xfrm>
          <a:prstGeom prst="rect">
            <a:avLst/>
          </a:prstGeom>
          <a:noFill/>
          <a:ln w="25400">
            <a:solidFill>
              <a:srgbClr val="C00000"/>
            </a:solidFill>
          </a:ln>
        </p:spPr>
        <p:txBody>
          <a:bodyPr wrap="square" rtlCol="0">
            <a:spAutoFit/>
          </a:bodyPr>
          <a:lstStyle/>
          <a:p>
            <a:r>
              <a:rPr lang="en-US" dirty="0"/>
              <a:t>For each Protein:</a:t>
            </a:r>
          </a:p>
          <a:p>
            <a:pPr marL="285750" indent="-285750">
              <a:buFont typeface="Wingdings" pitchFamily="2" charset="2"/>
              <a:buChar char="à"/>
            </a:pPr>
            <a:r>
              <a:rPr lang="en-US" dirty="0">
                <a:sym typeface="Wingdings" pitchFamily="2" charset="2"/>
              </a:rPr>
              <a:t>Ctrl and </a:t>
            </a:r>
            <a:r>
              <a:rPr lang="en-US" dirty="0" err="1">
                <a:sym typeface="Wingdings" pitchFamily="2" charset="2"/>
              </a:rPr>
              <a:t>RNAse</a:t>
            </a:r>
            <a:r>
              <a:rPr lang="en-US" dirty="0">
                <a:sym typeface="Wingdings" pitchFamily="2" charset="2"/>
              </a:rPr>
              <a:t> sample </a:t>
            </a:r>
          </a:p>
          <a:p>
            <a:pPr marL="285750" indent="-285750">
              <a:buFont typeface="Wingdings" pitchFamily="2" charset="2"/>
              <a:buChar char="à"/>
            </a:pPr>
            <a:r>
              <a:rPr lang="en-US" dirty="0">
                <a:sym typeface="Wingdings" pitchFamily="2" charset="2"/>
              </a:rPr>
              <a:t>25 fractions </a:t>
            </a:r>
          </a:p>
          <a:p>
            <a:pPr marL="285750" indent="-285750">
              <a:buFont typeface="Wingdings" pitchFamily="2" charset="2"/>
              <a:buChar char="à"/>
            </a:pPr>
            <a:r>
              <a:rPr lang="en-US" dirty="0">
                <a:sym typeface="Wingdings" pitchFamily="2" charset="2"/>
              </a:rPr>
              <a:t>3 replicates </a:t>
            </a:r>
            <a:r>
              <a:rPr lang="en-US" dirty="0"/>
              <a:t> </a:t>
            </a:r>
          </a:p>
          <a:p>
            <a:endParaRPr lang="en-US" dirty="0"/>
          </a:p>
        </p:txBody>
      </p:sp>
      <p:cxnSp>
        <p:nvCxnSpPr>
          <p:cNvPr id="39" name="Gerade Verbindung 38">
            <a:extLst>
              <a:ext uri="{FF2B5EF4-FFF2-40B4-BE49-F238E27FC236}">
                <a16:creationId xmlns:a16="http://schemas.microsoft.com/office/drawing/2014/main" id="{3E591639-5E59-683D-6B6E-46D9DE1C5485}"/>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59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0445CD-802D-9E57-9F88-9D9DED9E1426}"/>
              </a:ext>
            </a:extLst>
          </p:cNvPr>
          <p:cNvSpPr>
            <a:spLocks noGrp="1"/>
          </p:cNvSpPr>
          <p:nvPr>
            <p:ph type="title"/>
          </p:nvPr>
        </p:nvSpPr>
        <p:spPr/>
        <p:txBody>
          <a:bodyPr/>
          <a:lstStyle/>
          <a:p>
            <a:pPr algn="ctr"/>
            <a:r>
              <a:rPr lang="en-US" dirty="0"/>
              <a:t>Timetable</a:t>
            </a:r>
          </a:p>
        </p:txBody>
      </p:sp>
      <p:sp>
        <p:nvSpPr>
          <p:cNvPr id="4" name="Foliennummernplatzhalter 3">
            <a:extLst>
              <a:ext uri="{FF2B5EF4-FFF2-40B4-BE49-F238E27FC236}">
                <a16:creationId xmlns:a16="http://schemas.microsoft.com/office/drawing/2014/main" id="{D53C92C5-17A7-2218-79E5-865F19970A9B}"/>
              </a:ext>
            </a:extLst>
          </p:cNvPr>
          <p:cNvSpPr>
            <a:spLocks noGrp="1"/>
          </p:cNvSpPr>
          <p:nvPr>
            <p:ph type="sldNum" sz="quarter" idx="12"/>
          </p:nvPr>
        </p:nvSpPr>
        <p:spPr/>
        <p:txBody>
          <a:bodyPr/>
          <a:lstStyle/>
          <a:p>
            <a:fld id="{8A7A6979-0714-4377-B894-6BE4C2D6E202}" type="slidenum">
              <a:rPr lang="en-US" smtClean="0"/>
              <a:pPr/>
              <a:t>7</a:t>
            </a:fld>
            <a:endParaRPr lang="en-US" dirty="0"/>
          </a:p>
        </p:txBody>
      </p:sp>
      <p:graphicFrame>
        <p:nvGraphicFramePr>
          <p:cNvPr id="7" name="Tabelle 4">
            <a:extLst>
              <a:ext uri="{FF2B5EF4-FFF2-40B4-BE49-F238E27FC236}">
                <a16:creationId xmlns:a16="http://schemas.microsoft.com/office/drawing/2014/main" id="{9620C936-BFE1-74BE-2884-DE6EEA1C9B46}"/>
              </a:ext>
            </a:extLst>
          </p:cNvPr>
          <p:cNvGraphicFramePr>
            <a:graphicFrameLocks/>
          </p:cNvGraphicFramePr>
          <p:nvPr>
            <p:extLst>
              <p:ext uri="{D42A27DB-BD31-4B8C-83A1-F6EECF244321}">
                <p14:modId xmlns:p14="http://schemas.microsoft.com/office/powerpoint/2010/main" val="709933805"/>
              </p:ext>
            </p:extLst>
          </p:nvPr>
        </p:nvGraphicFramePr>
        <p:xfrm>
          <a:off x="838198" y="1549880"/>
          <a:ext cx="10203735" cy="5118182"/>
        </p:xfrm>
        <a:graphic>
          <a:graphicData uri="http://schemas.openxmlformats.org/drawingml/2006/table">
            <a:tbl>
              <a:tblPr firstRow="1" bandRow="1">
                <a:tableStyleId>{C083E6E3-FA7D-4D7B-A595-EF9225AFEA82}</a:tableStyleId>
              </a:tblPr>
              <a:tblGrid>
                <a:gridCol w="887394">
                  <a:extLst>
                    <a:ext uri="{9D8B030D-6E8A-4147-A177-3AD203B41FA5}">
                      <a16:colId xmlns:a16="http://schemas.microsoft.com/office/drawing/2014/main" val="4107656752"/>
                    </a:ext>
                  </a:extLst>
                </a:gridCol>
                <a:gridCol w="7267042">
                  <a:extLst>
                    <a:ext uri="{9D8B030D-6E8A-4147-A177-3AD203B41FA5}">
                      <a16:colId xmlns:a16="http://schemas.microsoft.com/office/drawing/2014/main" val="3589046658"/>
                    </a:ext>
                  </a:extLst>
                </a:gridCol>
                <a:gridCol w="2049299">
                  <a:extLst>
                    <a:ext uri="{9D8B030D-6E8A-4147-A177-3AD203B41FA5}">
                      <a16:colId xmlns:a16="http://schemas.microsoft.com/office/drawing/2014/main" val="513675807"/>
                    </a:ext>
                  </a:extLst>
                </a:gridCol>
              </a:tblGrid>
              <a:tr h="400860">
                <a:tc>
                  <a:txBody>
                    <a:bodyPr/>
                    <a:lstStyle/>
                    <a:p>
                      <a:r>
                        <a:rPr lang="en-US" sz="1800" b="1" cap="all" spc="60" dirty="0">
                          <a:solidFill>
                            <a:schemeClr val="tx1"/>
                          </a:solidFill>
                        </a:rPr>
                        <a:t>Date</a:t>
                      </a:r>
                    </a:p>
                  </a:txBody>
                  <a:tcPr marL="128578" marR="128578" marT="128578" marB="128578" anchor="b">
                    <a:solidFill>
                      <a:srgbClr val="AECADA"/>
                    </a:solidFill>
                  </a:tcPr>
                </a:tc>
                <a:tc>
                  <a:txBody>
                    <a:bodyPr/>
                    <a:lstStyle/>
                    <a:p>
                      <a:r>
                        <a:rPr lang="en-US" sz="1800" b="1" cap="all" spc="60" dirty="0">
                          <a:solidFill>
                            <a:schemeClr val="tx1"/>
                          </a:solidFill>
                        </a:rPr>
                        <a:t>Achievements and analysis steps</a:t>
                      </a:r>
                    </a:p>
                  </a:txBody>
                  <a:tcPr marL="128578" marR="128578" marT="128578" marB="128578" anchor="b">
                    <a:solidFill>
                      <a:srgbClr val="AECADA"/>
                    </a:solidFill>
                  </a:tcPr>
                </a:tc>
                <a:tc>
                  <a:txBody>
                    <a:bodyPr/>
                    <a:lstStyle/>
                    <a:p>
                      <a:r>
                        <a:rPr lang="en-US" sz="1800" b="1" cap="all" spc="60" dirty="0">
                          <a:solidFill>
                            <a:schemeClr val="tx1"/>
                          </a:solidFill>
                        </a:rPr>
                        <a:t>Part</a:t>
                      </a:r>
                    </a:p>
                  </a:txBody>
                  <a:tcPr marL="128578" marR="128578" marT="128578" marB="128578" anchor="b">
                    <a:solidFill>
                      <a:srgbClr val="AECADA"/>
                    </a:solidFill>
                  </a:tcPr>
                </a:tc>
                <a:extLst>
                  <a:ext uri="{0D108BD9-81ED-4DB2-BD59-A6C34878D82A}">
                    <a16:rowId xmlns:a16="http://schemas.microsoft.com/office/drawing/2014/main" val="711623729"/>
                  </a:ext>
                </a:extLst>
              </a:tr>
              <a:tr h="509634">
                <a:tc>
                  <a:txBody>
                    <a:bodyPr/>
                    <a:lstStyle/>
                    <a:p>
                      <a:r>
                        <a:rPr lang="de-DE" sz="1800" kern="1200" cap="none" spc="0" dirty="0">
                          <a:solidFill>
                            <a:schemeClr val="tx1"/>
                          </a:solidFill>
                          <a:effectLst/>
                        </a:rPr>
                        <a:t>24.05.</a:t>
                      </a:r>
                      <a:endParaRPr lang="en-US" sz="1800" cap="none" spc="0" dirty="0">
                        <a:solidFill>
                          <a:schemeClr val="tx1"/>
                        </a:solidFill>
                      </a:endParaRPr>
                    </a:p>
                  </a:txBody>
                  <a:tcPr marL="128578" marR="128578" marT="64289" marB="128578">
                    <a:noFill/>
                  </a:tcPr>
                </a:tc>
                <a:tc>
                  <a:txBody>
                    <a:bodyPr/>
                    <a:lstStyle/>
                    <a:p>
                      <a:r>
                        <a:rPr lang="en-US" sz="1800" cap="none" spc="0" dirty="0">
                          <a:solidFill>
                            <a:schemeClr val="tx1"/>
                          </a:solidFill>
                        </a:rPr>
                        <a:t>Normalization and Clean-up</a:t>
                      </a:r>
                    </a:p>
                  </a:txBody>
                  <a:tcPr marL="128578" marR="128578" marT="64289" marB="128578">
                    <a:noFill/>
                  </a:tcPr>
                </a:tc>
                <a:tc>
                  <a:txBody>
                    <a:bodyPr/>
                    <a:lstStyle/>
                    <a:p>
                      <a:r>
                        <a:rPr lang="en-US" sz="1800" cap="none" spc="0" dirty="0">
                          <a:solidFill>
                            <a:schemeClr val="tx1"/>
                          </a:solidFill>
                        </a:rPr>
                        <a:t>1</a:t>
                      </a:r>
                    </a:p>
                  </a:txBody>
                  <a:tcPr marL="128578" marR="128578" marT="64289" marB="128578">
                    <a:noFill/>
                  </a:tcPr>
                </a:tc>
                <a:extLst>
                  <a:ext uri="{0D108BD9-81ED-4DB2-BD59-A6C34878D82A}">
                    <a16:rowId xmlns:a16="http://schemas.microsoft.com/office/drawing/2014/main" val="654402625"/>
                  </a:ext>
                </a:extLst>
              </a:tr>
              <a:tr h="509634">
                <a:tc>
                  <a:txBody>
                    <a:bodyPr/>
                    <a:lstStyle/>
                    <a:p>
                      <a:r>
                        <a:rPr lang="de-DE" sz="1800" kern="1200" cap="none" spc="0" dirty="0">
                          <a:solidFill>
                            <a:schemeClr val="tx1"/>
                          </a:solidFill>
                          <a:effectLst/>
                        </a:rPr>
                        <a:t>31.05.</a:t>
                      </a:r>
                      <a:endParaRPr lang="en-US" sz="1800" cap="none" spc="0" dirty="0">
                        <a:solidFill>
                          <a:schemeClr val="tx1"/>
                        </a:solidFill>
                      </a:endParaRPr>
                    </a:p>
                  </a:txBody>
                  <a:tcPr marL="128578" marR="128578" marT="64289" marB="128578">
                    <a:solidFill>
                      <a:schemeClr val="accent1">
                        <a:lumMod val="20000"/>
                        <a:lumOff val="80000"/>
                      </a:schemeClr>
                    </a:solidFill>
                  </a:tcPr>
                </a:tc>
                <a:tc>
                  <a:txBody>
                    <a:bodyPr/>
                    <a:lstStyle/>
                    <a:p>
                      <a:r>
                        <a:rPr lang="en-US" sz="1800" cap="none" spc="0" dirty="0">
                          <a:solidFill>
                            <a:schemeClr val="tx1"/>
                          </a:solidFill>
                        </a:rPr>
                        <a:t>Identify Maxima and Gaussian curve</a:t>
                      </a:r>
                    </a:p>
                  </a:txBody>
                  <a:tcPr marL="128578" marR="128578" marT="64289" marB="128578">
                    <a:solidFill>
                      <a:schemeClr val="accent1">
                        <a:lumMod val="20000"/>
                        <a:lumOff val="80000"/>
                      </a:schemeClr>
                    </a:solidFill>
                  </a:tcPr>
                </a:tc>
                <a:tc>
                  <a:txBody>
                    <a:bodyPr/>
                    <a:lstStyle/>
                    <a:p>
                      <a:r>
                        <a:rPr lang="en-US" sz="1800" cap="none" spc="0" dirty="0">
                          <a:solidFill>
                            <a:schemeClr val="tx1"/>
                          </a:solidFill>
                        </a:rPr>
                        <a:t>2</a:t>
                      </a:r>
                    </a:p>
                  </a:txBody>
                  <a:tcPr marL="128578" marR="128578" marT="64289" marB="128578">
                    <a:solidFill>
                      <a:schemeClr val="accent1">
                        <a:lumMod val="20000"/>
                        <a:lumOff val="80000"/>
                      </a:schemeClr>
                    </a:solidFill>
                  </a:tcPr>
                </a:tc>
                <a:extLst>
                  <a:ext uri="{0D108BD9-81ED-4DB2-BD59-A6C34878D82A}">
                    <a16:rowId xmlns:a16="http://schemas.microsoft.com/office/drawing/2014/main" val="379694215"/>
                  </a:ext>
                </a:extLst>
              </a:tr>
              <a:tr h="509634">
                <a:tc>
                  <a:txBody>
                    <a:bodyPr/>
                    <a:lstStyle/>
                    <a:p>
                      <a:r>
                        <a:rPr lang="de-DE" sz="1800" kern="1200" cap="none" spc="0" dirty="0">
                          <a:solidFill>
                            <a:schemeClr val="tx1"/>
                          </a:solidFill>
                          <a:effectLst/>
                        </a:rPr>
                        <a:t>07.06.</a:t>
                      </a:r>
                      <a:endParaRPr lang="en-US" sz="1800" cap="none" spc="0" dirty="0">
                        <a:solidFill>
                          <a:schemeClr val="tx1"/>
                        </a:solidFill>
                      </a:endParaRPr>
                    </a:p>
                  </a:txBody>
                  <a:tcPr marL="128578" marR="128578" marT="64289" marB="128578">
                    <a:noFill/>
                  </a:tcPr>
                </a:tc>
                <a:tc>
                  <a:txBody>
                    <a:bodyPr/>
                    <a:lstStyle/>
                    <a:p>
                      <a:r>
                        <a:rPr lang="en-US" sz="1800" cap="none" spc="0" dirty="0">
                          <a:solidFill>
                            <a:schemeClr val="tx1"/>
                          </a:solidFill>
                        </a:rPr>
                        <a:t>Impute and apply selection criteria for RNA-dependent proteins</a:t>
                      </a:r>
                    </a:p>
                  </a:txBody>
                  <a:tcPr marL="128578" marR="128578" marT="64289" marB="128578">
                    <a:noFill/>
                  </a:tcPr>
                </a:tc>
                <a:tc>
                  <a:txBody>
                    <a:bodyPr/>
                    <a:lstStyle/>
                    <a:p>
                      <a:r>
                        <a:rPr lang="en-US" sz="1800" cap="none" spc="0" dirty="0">
                          <a:solidFill>
                            <a:schemeClr val="tx1"/>
                          </a:solidFill>
                        </a:rPr>
                        <a:t>3</a:t>
                      </a:r>
                    </a:p>
                  </a:txBody>
                  <a:tcPr marL="128578" marR="128578" marT="64289" marB="128578">
                    <a:noFill/>
                  </a:tcPr>
                </a:tc>
                <a:extLst>
                  <a:ext uri="{0D108BD9-81ED-4DB2-BD59-A6C34878D82A}">
                    <a16:rowId xmlns:a16="http://schemas.microsoft.com/office/drawing/2014/main" val="1462443423"/>
                  </a:ext>
                </a:extLst>
              </a:tr>
              <a:tr h="509634">
                <a:tc>
                  <a:txBody>
                    <a:bodyPr/>
                    <a:lstStyle/>
                    <a:p>
                      <a:r>
                        <a:rPr lang="de-DE" sz="1800" kern="1200" cap="none" spc="0" dirty="0">
                          <a:solidFill>
                            <a:schemeClr val="tx1"/>
                          </a:solidFill>
                          <a:effectLst/>
                        </a:rPr>
                        <a:t>14.06.</a:t>
                      </a:r>
                      <a:endParaRPr lang="en-US" sz="1800" cap="none" spc="0" dirty="0">
                        <a:solidFill>
                          <a:schemeClr val="tx1"/>
                        </a:solidFill>
                      </a:endParaRPr>
                    </a:p>
                  </a:txBody>
                  <a:tcPr marL="128578" marR="128578" marT="64289" marB="128578">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Impute and apply selection criteria for RNA-dependent proteins</a:t>
                      </a:r>
                    </a:p>
                  </a:txBody>
                  <a:tcPr marL="128578" marR="128578" marT="64289" marB="128578">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cap="none" spc="0" dirty="0">
                          <a:solidFill>
                            <a:schemeClr val="tx1"/>
                          </a:solidFill>
                        </a:rPr>
                        <a:t>3</a:t>
                      </a:r>
                    </a:p>
                  </a:txBody>
                  <a:tcPr marL="128578" marR="128578" marT="64289" marB="128578">
                    <a:solidFill>
                      <a:schemeClr val="accent1">
                        <a:lumMod val="20000"/>
                        <a:lumOff val="80000"/>
                      </a:schemeClr>
                    </a:solidFill>
                  </a:tcPr>
                </a:tc>
                <a:extLst>
                  <a:ext uri="{0D108BD9-81ED-4DB2-BD59-A6C34878D82A}">
                    <a16:rowId xmlns:a16="http://schemas.microsoft.com/office/drawing/2014/main" val="3921993993"/>
                  </a:ext>
                </a:extLst>
              </a:tr>
              <a:tr h="509634">
                <a:tc>
                  <a:txBody>
                    <a:bodyPr/>
                    <a:lstStyle/>
                    <a:p>
                      <a:r>
                        <a:rPr lang="de-DE" sz="1800" kern="1200" cap="none" spc="0" dirty="0">
                          <a:solidFill>
                            <a:schemeClr val="tx1"/>
                          </a:solidFill>
                          <a:effectLst/>
                        </a:rPr>
                        <a:t>21.06.</a:t>
                      </a:r>
                      <a:endParaRPr lang="en-US" sz="1800" cap="none" spc="0" dirty="0">
                        <a:solidFill>
                          <a:schemeClr val="tx1"/>
                        </a:solidFill>
                      </a:endParaRPr>
                    </a:p>
                  </a:txBody>
                  <a:tcPr marL="128578" marR="128578" marT="64289" marB="128578">
                    <a:noFill/>
                  </a:tcPr>
                </a:tc>
                <a:tc>
                  <a:txBody>
                    <a:bodyPr/>
                    <a:lstStyle/>
                    <a:p>
                      <a:r>
                        <a:rPr lang="en-US" sz="1800" cap="none" spc="0" dirty="0">
                          <a:solidFill>
                            <a:schemeClr val="tx1"/>
                          </a:solidFill>
                        </a:rPr>
                        <a:t>Graphics for specific proteins</a:t>
                      </a:r>
                    </a:p>
                  </a:txBody>
                  <a:tcPr marL="128578" marR="128578" marT="64289" marB="128578">
                    <a:noFill/>
                  </a:tcPr>
                </a:tc>
                <a:tc>
                  <a:txBody>
                    <a:bodyPr/>
                    <a:lstStyle/>
                    <a:p>
                      <a:r>
                        <a:rPr lang="en-US" sz="1800" cap="none" spc="0" dirty="0">
                          <a:solidFill>
                            <a:schemeClr val="tx1"/>
                          </a:solidFill>
                        </a:rPr>
                        <a:t>4</a:t>
                      </a:r>
                    </a:p>
                  </a:txBody>
                  <a:tcPr marL="128578" marR="128578" marT="64289" marB="128578">
                    <a:noFill/>
                  </a:tcPr>
                </a:tc>
                <a:extLst>
                  <a:ext uri="{0D108BD9-81ED-4DB2-BD59-A6C34878D82A}">
                    <a16:rowId xmlns:a16="http://schemas.microsoft.com/office/drawing/2014/main" val="2600684950"/>
                  </a:ext>
                </a:extLst>
              </a:tr>
              <a:tr h="509634">
                <a:tc>
                  <a:txBody>
                    <a:bodyPr/>
                    <a:lstStyle/>
                    <a:p>
                      <a:r>
                        <a:rPr lang="de-DE" sz="1800" kern="1200" cap="none" spc="0" dirty="0">
                          <a:solidFill>
                            <a:schemeClr val="tx1"/>
                          </a:solidFill>
                          <a:effectLst/>
                        </a:rPr>
                        <a:t>28.06.</a:t>
                      </a:r>
                      <a:endParaRPr lang="en-US" sz="1800" cap="none" spc="0" dirty="0">
                        <a:solidFill>
                          <a:schemeClr val="tx1"/>
                        </a:solidFill>
                      </a:endParaRPr>
                    </a:p>
                  </a:txBody>
                  <a:tcPr marL="128578" marR="128578" marT="64289" marB="128578">
                    <a:solidFill>
                      <a:schemeClr val="accent1">
                        <a:lumMod val="20000"/>
                        <a:lumOff val="80000"/>
                      </a:schemeClr>
                    </a:solidFill>
                  </a:tcPr>
                </a:tc>
                <a:tc>
                  <a:txBody>
                    <a:bodyPr/>
                    <a:lstStyle/>
                    <a:p>
                      <a:r>
                        <a:rPr lang="en-US" sz="1800" cap="none" spc="0" dirty="0">
                          <a:solidFill>
                            <a:schemeClr val="tx1"/>
                          </a:solidFill>
                        </a:rPr>
                        <a:t>Clustering of proteins with common behaviors</a:t>
                      </a:r>
                    </a:p>
                  </a:txBody>
                  <a:tcPr marL="128578" marR="128578" marT="64289" marB="128578">
                    <a:solidFill>
                      <a:schemeClr val="accent1">
                        <a:lumMod val="20000"/>
                        <a:lumOff val="80000"/>
                      </a:schemeClr>
                    </a:solidFill>
                  </a:tcPr>
                </a:tc>
                <a:tc>
                  <a:txBody>
                    <a:bodyPr/>
                    <a:lstStyle/>
                    <a:p>
                      <a:r>
                        <a:rPr lang="en-US" sz="1800" cap="none" spc="0" dirty="0">
                          <a:solidFill>
                            <a:schemeClr val="tx1"/>
                          </a:solidFill>
                        </a:rPr>
                        <a:t>4</a:t>
                      </a:r>
                    </a:p>
                  </a:txBody>
                  <a:tcPr marL="128578" marR="128578" marT="64289" marB="128578">
                    <a:solidFill>
                      <a:schemeClr val="accent1">
                        <a:lumMod val="20000"/>
                        <a:lumOff val="80000"/>
                      </a:schemeClr>
                    </a:solidFill>
                  </a:tcPr>
                </a:tc>
                <a:extLst>
                  <a:ext uri="{0D108BD9-81ED-4DB2-BD59-A6C34878D82A}">
                    <a16:rowId xmlns:a16="http://schemas.microsoft.com/office/drawing/2014/main" val="295488454"/>
                  </a:ext>
                </a:extLst>
              </a:tr>
              <a:tr h="509634">
                <a:tc>
                  <a:txBody>
                    <a:bodyPr/>
                    <a:lstStyle/>
                    <a:p>
                      <a:r>
                        <a:rPr lang="de-DE" sz="1800" kern="1200" cap="none" spc="0" dirty="0">
                          <a:solidFill>
                            <a:schemeClr val="tx1"/>
                          </a:solidFill>
                          <a:effectLst/>
                        </a:rPr>
                        <a:t>05.07.</a:t>
                      </a:r>
                      <a:endParaRPr lang="en-US" sz="1800" cap="none" spc="0" dirty="0">
                        <a:solidFill>
                          <a:schemeClr val="tx1"/>
                        </a:solidFill>
                      </a:endParaRPr>
                    </a:p>
                  </a:txBody>
                  <a:tcPr marL="128578" marR="128578" marT="64289" marB="128578">
                    <a:noFill/>
                  </a:tcPr>
                </a:tc>
                <a:tc>
                  <a:txBody>
                    <a:bodyPr/>
                    <a:lstStyle/>
                    <a:p>
                      <a:r>
                        <a:rPr lang="en-US" sz="1800" cap="none" spc="0" dirty="0">
                          <a:solidFill>
                            <a:schemeClr val="tx1"/>
                          </a:solidFill>
                        </a:rPr>
                        <a:t>Comparison with data bases and create final report</a:t>
                      </a:r>
                    </a:p>
                  </a:txBody>
                  <a:tcPr marL="128578" marR="128578" marT="64289" marB="128578">
                    <a:noFill/>
                  </a:tcPr>
                </a:tc>
                <a:tc>
                  <a:txBody>
                    <a:bodyPr/>
                    <a:lstStyle/>
                    <a:p>
                      <a:r>
                        <a:rPr lang="en-US" sz="1800" cap="none" spc="0" dirty="0">
                          <a:solidFill>
                            <a:schemeClr val="tx1"/>
                          </a:solidFill>
                        </a:rPr>
                        <a:t>5</a:t>
                      </a:r>
                    </a:p>
                  </a:txBody>
                  <a:tcPr marL="128578" marR="128578" marT="64289" marB="128578">
                    <a:noFill/>
                  </a:tcPr>
                </a:tc>
                <a:extLst>
                  <a:ext uri="{0D108BD9-81ED-4DB2-BD59-A6C34878D82A}">
                    <a16:rowId xmlns:a16="http://schemas.microsoft.com/office/drawing/2014/main" val="3003231021"/>
                  </a:ext>
                </a:extLst>
              </a:tr>
              <a:tr h="509634">
                <a:tc>
                  <a:txBody>
                    <a:bodyPr/>
                    <a:lstStyle/>
                    <a:p>
                      <a:r>
                        <a:rPr lang="de-DE" sz="1800" kern="1200" cap="none" spc="0" dirty="0">
                          <a:solidFill>
                            <a:schemeClr val="tx1"/>
                          </a:solidFill>
                          <a:effectLst/>
                        </a:rPr>
                        <a:t>12.07.</a:t>
                      </a:r>
                      <a:endParaRPr lang="en-US" sz="1800" cap="none" spc="0" dirty="0">
                        <a:solidFill>
                          <a:schemeClr val="tx1"/>
                        </a:solidFill>
                      </a:endParaRPr>
                    </a:p>
                  </a:txBody>
                  <a:tcPr marL="128578" marR="128578" marT="64289" marB="128578">
                    <a:solidFill>
                      <a:schemeClr val="accent1">
                        <a:lumMod val="20000"/>
                        <a:lumOff val="80000"/>
                      </a:schemeClr>
                    </a:solidFill>
                  </a:tcPr>
                </a:tc>
                <a:tc>
                  <a:txBody>
                    <a:bodyPr/>
                    <a:lstStyle/>
                    <a:p>
                      <a:r>
                        <a:rPr lang="en-US" sz="1800" cap="none" spc="0" dirty="0">
                          <a:solidFill>
                            <a:schemeClr val="tx1"/>
                          </a:solidFill>
                        </a:rPr>
                        <a:t>Create final report and presentation </a:t>
                      </a:r>
                    </a:p>
                  </a:txBody>
                  <a:tcPr marL="128578" marR="128578" marT="64289" marB="128578">
                    <a:solidFill>
                      <a:schemeClr val="accent1">
                        <a:lumMod val="20000"/>
                        <a:lumOff val="80000"/>
                      </a:schemeClr>
                    </a:solidFill>
                  </a:tcPr>
                </a:tc>
                <a:tc>
                  <a:txBody>
                    <a:bodyPr/>
                    <a:lstStyle/>
                    <a:p>
                      <a:endParaRPr lang="en-US" sz="1800" cap="none" spc="0" dirty="0">
                        <a:solidFill>
                          <a:schemeClr val="tx1"/>
                        </a:solidFill>
                      </a:endParaRPr>
                    </a:p>
                  </a:txBody>
                  <a:tcPr marL="128578" marR="128578" marT="64289" marB="128578">
                    <a:solidFill>
                      <a:schemeClr val="accent1">
                        <a:lumMod val="20000"/>
                        <a:lumOff val="80000"/>
                      </a:schemeClr>
                    </a:solidFill>
                  </a:tcPr>
                </a:tc>
                <a:extLst>
                  <a:ext uri="{0D108BD9-81ED-4DB2-BD59-A6C34878D82A}">
                    <a16:rowId xmlns:a16="http://schemas.microsoft.com/office/drawing/2014/main" val="910779983"/>
                  </a:ext>
                </a:extLst>
              </a:tr>
              <a:tr h="509634">
                <a:tc>
                  <a:txBody>
                    <a:bodyPr/>
                    <a:lstStyle/>
                    <a:p>
                      <a:pPr marL="0" algn="l" defTabSz="914400" rtl="0" eaLnBrk="1" latinLnBrk="0" hangingPunct="1"/>
                      <a:r>
                        <a:rPr lang="en-US" sz="1800" kern="1200" cap="none" spc="0" dirty="0">
                          <a:solidFill>
                            <a:schemeClr val="tx1"/>
                          </a:solidFill>
                          <a:effectLst/>
                        </a:rPr>
                        <a:t>19.07.</a:t>
                      </a:r>
                      <a:endParaRPr lang="en-US" sz="1800" i="0" kern="1200" cap="none" spc="0" dirty="0">
                        <a:solidFill>
                          <a:schemeClr val="tx1"/>
                        </a:solidFill>
                        <a:effectLst/>
                        <a:latin typeface="+mn-lt"/>
                        <a:ea typeface="+mn-ea"/>
                        <a:cs typeface="+mn-cs"/>
                      </a:endParaRPr>
                    </a:p>
                  </a:txBody>
                  <a:tcPr marL="128578" marR="128578" marT="64289" marB="128578">
                    <a:noFill/>
                  </a:tcPr>
                </a:tc>
                <a:tc>
                  <a:txBody>
                    <a:bodyPr/>
                    <a:lstStyle/>
                    <a:p>
                      <a:pPr marL="0" algn="l" defTabSz="914400" rtl="0" eaLnBrk="1" latinLnBrk="0" hangingPunct="1"/>
                      <a:r>
                        <a:rPr lang="en-US" sz="1800" kern="1200" cap="none" spc="0" dirty="0">
                          <a:solidFill>
                            <a:schemeClr val="tx1"/>
                          </a:solidFill>
                          <a:effectLst/>
                        </a:rPr>
                        <a:t>Final Presentation</a:t>
                      </a:r>
                      <a:endParaRPr lang="en-US" sz="1800" i="0" kern="1200" cap="none" spc="0" dirty="0">
                        <a:solidFill>
                          <a:schemeClr val="tx1"/>
                        </a:solidFill>
                        <a:effectLst/>
                        <a:latin typeface="+mn-lt"/>
                        <a:ea typeface="+mn-ea"/>
                        <a:cs typeface="+mn-cs"/>
                      </a:endParaRPr>
                    </a:p>
                  </a:txBody>
                  <a:tcPr marL="128578" marR="128578" marT="64289" marB="128578">
                    <a:noFill/>
                  </a:tcPr>
                </a:tc>
                <a:tc>
                  <a:txBody>
                    <a:bodyPr/>
                    <a:lstStyle/>
                    <a:p>
                      <a:pPr marL="0" algn="l" defTabSz="914400" rtl="0" eaLnBrk="1" latinLnBrk="0" hangingPunct="1"/>
                      <a:endParaRPr lang="en-US" sz="1800" i="0" kern="1200" cap="none" spc="0" dirty="0">
                        <a:solidFill>
                          <a:schemeClr val="tx1"/>
                        </a:solidFill>
                        <a:effectLst/>
                        <a:latin typeface="+mn-lt"/>
                        <a:ea typeface="+mn-ea"/>
                        <a:cs typeface="+mn-cs"/>
                      </a:endParaRPr>
                    </a:p>
                  </a:txBody>
                  <a:tcPr marL="128578" marR="128578" marT="64289" marB="128578">
                    <a:noFill/>
                  </a:tcPr>
                </a:tc>
                <a:extLst>
                  <a:ext uri="{0D108BD9-81ED-4DB2-BD59-A6C34878D82A}">
                    <a16:rowId xmlns:a16="http://schemas.microsoft.com/office/drawing/2014/main" val="4112397706"/>
                  </a:ext>
                </a:extLst>
              </a:tr>
            </a:tbl>
          </a:graphicData>
        </a:graphic>
      </p:graphicFrame>
      <p:cxnSp>
        <p:nvCxnSpPr>
          <p:cNvPr id="8" name="Gerade Verbindung 7">
            <a:extLst>
              <a:ext uri="{FF2B5EF4-FFF2-40B4-BE49-F238E27FC236}">
                <a16:creationId xmlns:a16="http://schemas.microsoft.com/office/drawing/2014/main" id="{0DC0E48A-17CC-2281-33CC-21FF03A96FCC}"/>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261C655-B5F1-67B3-BBFE-BE8CFD367B89}"/>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14E0688-7173-46AC-7498-93580799BF92}"/>
              </a:ext>
            </a:extLst>
          </p:cNvPr>
          <p:cNvSpPr>
            <a:spLocks noGrp="1"/>
          </p:cNvSpPr>
          <p:nvPr>
            <p:ph type="title"/>
          </p:nvPr>
        </p:nvSpPr>
        <p:spPr/>
        <p:txBody>
          <a:bodyPr/>
          <a:lstStyle/>
          <a:p>
            <a:pPr algn="ctr"/>
            <a:r>
              <a:rPr lang="en-US" dirty="0"/>
              <a:t>Part 1: Clean Up and Normalization</a:t>
            </a:r>
          </a:p>
        </p:txBody>
      </p:sp>
      <p:sp>
        <p:nvSpPr>
          <p:cNvPr id="4" name="Foliennummernplatzhalter 3">
            <a:extLst>
              <a:ext uri="{FF2B5EF4-FFF2-40B4-BE49-F238E27FC236}">
                <a16:creationId xmlns:a16="http://schemas.microsoft.com/office/drawing/2014/main" id="{7390F240-91B0-4496-641A-45A4E3557A3D}"/>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5" name="Textfeld 4">
            <a:extLst>
              <a:ext uri="{FF2B5EF4-FFF2-40B4-BE49-F238E27FC236}">
                <a16:creationId xmlns:a16="http://schemas.microsoft.com/office/drawing/2014/main" id="{A83F642C-9F88-C9F3-3D95-022FA4E9FD5D}"/>
              </a:ext>
            </a:extLst>
          </p:cNvPr>
          <p:cNvSpPr txBox="1"/>
          <p:nvPr/>
        </p:nvSpPr>
        <p:spPr>
          <a:xfrm>
            <a:off x="698500" y="1690688"/>
            <a:ext cx="9880600" cy="1323439"/>
          </a:xfrm>
          <a:prstGeom prst="rect">
            <a:avLst/>
          </a:prstGeom>
          <a:noFill/>
        </p:spPr>
        <p:txBody>
          <a:bodyPr wrap="square" rtlCol="0">
            <a:spAutoFit/>
          </a:bodyPr>
          <a:lstStyle/>
          <a:p>
            <a:r>
              <a:rPr lang="en-US" sz="2000" dirty="0"/>
              <a:t>a) No missing values </a:t>
            </a:r>
          </a:p>
          <a:p>
            <a:r>
              <a:rPr lang="en-US" sz="2000" dirty="0"/>
              <a:t>b) Split Control and RNase</a:t>
            </a:r>
          </a:p>
          <a:p>
            <a:r>
              <a:rPr lang="en-US" sz="2000" dirty="0"/>
              <a:t>c) Normalization </a:t>
            </a:r>
          </a:p>
          <a:p>
            <a:r>
              <a:rPr lang="en-US" sz="2000" dirty="0"/>
              <a:t>d)  Scaling</a:t>
            </a:r>
          </a:p>
        </p:txBody>
      </p:sp>
      <p:pic>
        <p:nvPicPr>
          <p:cNvPr id="10" name="Grafik 9" descr="Ein Bild, das Tisch enthält.&#10;&#10;Automatisch generierte Beschreibung">
            <a:extLst>
              <a:ext uri="{FF2B5EF4-FFF2-40B4-BE49-F238E27FC236}">
                <a16:creationId xmlns:a16="http://schemas.microsoft.com/office/drawing/2014/main" id="{22B2E876-A142-2FF7-ADB5-AA105F56799D}"/>
              </a:ext>
            </a:extLst>
          </p:cNvPr>
          <p:cNvPicPr>
            <a:picLocks noChangeAspect="1"/>
          </p:cNvPicPr>
          <p:nvPr/>
        </p:nvPicPr>
        <p:blipFill>
          <a:blip r:embed="rId3"/>
          <a:stretch>
            <a:fillRect/>
          </a:stretch>
        </p:blipFill>
        <p:spPr>
          <a:xfrm>
            <a:off x="784177" y="3159285"/>
            <a:ext cx="10623643" cy="1922510"/>
          </a:xfrm>
          <a:prstGeom prst="rect">
            <a:avLst/>
          </a:prstGeom>
        </p:spPr>
      </p:pic>
      <p:cxnSp>
        <p:nvCxnSpPr>
          <p:cNvPr id="12" name="Gerade Verbindung 11">
            <a:extLst>
              <a:ext uri="{FF2B5EF4-FFF2-40B4-BE49-F238E27FC236}">
                <a16:creationId xmlns:a16="http://schemas.microsoft.com/office/drawing/2014/main" id="{2C511398-1C8F-AC36-9B27-BDE1D0743FDA}"/>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Inhaltsplatzhalter 7">
            <a:extLst>
              <a:ext uri="{FF2B5EF4-FFF2-40B4-BE49-F238E27FC236}">
                <a16:creationId xmlns:a16="http://schemas.microsoft.com/office/drawing/2014/main" id="{D11AEAF1-9A8E-C470-56FB-983C536DEBCE}"/>
              </a:ext>
            </a:extLst>
          </p:cNvPr>
          <p:cNvPicPr>
            <a:picLocks noGrp="1" noChangeAspect="1"/>
          </p:cNvPicPr>
          <p:nvPr>
            <p:ph idx="1"/>
          </p:nvPr>
        </p:nvPicPr>
        <p:blipFill rotWithShape="1">
          <a:blip r:embed="rId4"/>
          <a:srcRect l="9612" t="8909" b="6195"/>
          <a:stretch/>
        </p:blipFill>
        <p:spPr>
          <a:xfrm>
            <a:off x="698500" y="2782303"/>
            <a:ext cx="5337032" cy="3442824"/>
          </a:xfrm>
        </p:spPr>
      </p:pic>
      <p:pic>
        <p:nvPicPr>
          <p:cNvPr id="11" name="Grafik 10">
            <a:extLst>
              <a:ext uri="{FF2B5EF4-FFF2-40B4-BE49-F238E27FC236}">
                <a16:creationId xmlns:a16="http://schemas.microsoft.com/office/drawing/2014/main" id="{862891E3-4C5C-0BF6-F3BF-44B4206C7CB0}"/>
              </a:ext>
            </a:extLst>
          </p:cNvPr>
          <p:cNvPicPr>
            <a:picLocks noChangeAspect="1"/>
          </p:cNvPicPr>
          <p:nvPr/>
        </p:nvPicPr>
        <p:blipFill rotWithShape="1">
          <a:blip r:embed="rId5"/>
          <a:srcRect l="11149" r="13897" b="9531"/>
          <a:stretch/>
        </p:blipFill>
        <p:spPr>
          <a:xfrm>
            <a:off x="6544061" y="2663101"/>
            <a:ext cx="5064218" cy="3562026"/>
          </a:xfrm>
          <a:prstGeom prst="rect">
            <a:avLst/>
          </a:prstGeom>
        </p:spPr>
      </p:pic>
      <p:sp>
        <p:nvSpPr>
          <p:cNvPr id="13" name="Textfeld 12">
            <a:extLst>
              <a:ext uri="{FF2B5EF4-FFF2-40B4-BE49-F238E27FC236}">
                <a16:creationId xmlns:a16="http://schemas.microsoft.com/office/drawing/2014/main" id="{340B6033-6C37-DE10-D9A9-BDA3686498CA}"/>
              </a:ext>
            </a:extLst>
          </p:cNvPr>
          <p:cNvSpPr txBox="1"/>
          <p:nvPr/>
        </p:nvSpPr>
        <p:spPr>
          <a:xfrm>
            <a:off x="1069675" y="3401127"/>
            <a:ext cx="1414732" cy="369332"/>
          </a:xfrm>
          <a:prstGeom prst="rect">
            <a:avLst/>
          </a:prstGeom>
          <a:noFill/>
        </p:spPr>
        <p:txBody>
          <a:bodyPr wrap="square" rtlCol="0">
            <a:spAutoFit/>
          </a:bodyPr>
          <a:lstStyle/>
          <a:p>
            <a:r>
              <a:rPr lang="en-US" dirty="0"/>
              <a:t>Control</a:t>
            </a:r>
          </a:p>
        </p:txBody>
      </p:sp>
      <p:sp>
        <p:nvSpPr>
          <p:cNvPr id="15" name="Textfeld 14">
            <a:extLst>
              <a:ext uri="{FF2B5EF4-FFF2-40B4-BE49-F238E27FC236}">
                <a16:creationId xmlns:a16="http://schemas.microsoft.com/office/drawing/2014/main" id="{161F2FA1-2857-3588-03B9-5C6FE0C66C0F}"/>
              </a:ext>
            </a:extLst>
          </p:cNvPr>
          <p:cNvSpPr txBox="1"/>
          <p:nvPr/>
        </p:nvSpPr>
        <p:spPr>
          <a:xfrm>
            <a:off x="7086475" y="2863970"/>
            <a:ext cx="1414732" cy="369332"/>
          </a:xfrm>
          <a:prstGeom prst="rect">
            <a:avLst/>
          </a:prstGeom>
          <a:noFill/>
        </p:spPr>
        <p:txBody>
          <a:bodyPr wrap="square" rtlCol="0">
            <a:spAutoFit/>
          </a:bodyPr>
          <a:lstStyle/>
          <a:p>
            <a:r>
              <a:rPr lang="en-US" dirty="0"/>
              <a:t>RNase</a:t>
            </a:r>
          </a:p>
        </p:txBody>
      </p:sp>
      <p:pic>
        <p:nvPicPr>
          <p:cNvPr id="16" name="Grafik 15" descr="Ein Bild, das Tisch enthält.&#10;&#10;Automatisch generierte Beschreibung">
            <a:extLst>
              <a:ext uri="{FF2B5EF4-FFF2-40B4-BE49-F238E27FC236}">
                <a16:creationId xmlns:a16="http://schemas.microsoft.com/office/drawing/2014/main" id="{11F65A29-DE62-D7B6-F654-7E9EEC1ED4C1}"/>
              </a:ext>
            </a:extLst>
          </p:cNvPr>
          <p:cNvPicPr>
            <a:picLocks noChangeAspect="1"/>
          </p:cNvPicPr>
          <p:nvPr/>
        </p:nvPicPr>
        <p:blipFill rotWithShape="1">
          <a:blip r:embed="rId6"/>
          <a:srcRect t="20140" b="19031"/>
          <a:stretch/>
        </p:blipFill>
        <p:spPr>
          <a:xfrm>
            <a:off x="60470" y="3401127"/>
            <a:ext cx="12192000" cy="1702903"/>
          </a:xfrm>
          <a:prstGeom prst="rect">
            <a:avLst/>
          </a:prstGeom>
        </p:spPr>
      </p:pic>
      <p:pic>
        <p:nvPicPr>
          <p:cNvPr id="18" name="Grafik 17">
            <a:extLst>
              <a:ext uri="{FF2B5EF4-FFF2-40B4-BE49-F238E27FC236}">
                <a16:creationId xmlns:a16="http://schemas.microsoft.com/office/drawing/2014/main" id="{1423C275-3EDB-DEE5-0B32-0D2A72CF2C44}"/>
              </a:ext>
            </a:extLst>
          </p:cNvPr>
          <p:cNvPicPr>
            <a:picLocks noChangeAspect="1"/>
          </p:cNvPicPr>
          <p:nvPr/>
        </p:nvPicPr>
        <p:blipFill rotWithShape="1">
          <a:blip r:embed="rId7"/>
          <a:srcRect l="6875" t="11794" r="12084" b="22055"/>
          <a:stretch/>
        </p:blipFill>
        <p:spPr>
          <a:xfrm>
            <a:off x="2750353" y="2920834"/>
            <a:ext cx="7329091" cy="3052284"/>
          </a:xfrm>
          <a:prstGeom prst="rect">
            <a:avLst/>
          </a:prstGeom>
        </p:spPr>
      </p:pic>
    </p:spTree>
    <p:extLst>
      <p:ext uri="{BB962C8B-B14F-4D97-AF65-F5344CB8AC3E}">
        <p14:creationId xmlns:p14="http://schemas.microsoft.com/office/powerpoint/2010/main" val="334125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546C6185-AF1E-6F76-0E4D-07256D66A8A4}"/>
              </a:ext>
            </a:extLst>
          </p:cNvPr>
          <p:cNvSpPr/>
          <p:nvPr/>
        </p:nvSpPr>
        <p:spPr>
          <a:xfrm>
            <a:off x="-1" y="6363658"/>
            <a:ext cx="12192000" cy="501650"/>
          </a:xfrm>
          <a:prstGeom prst="rect">
            <a:avLst/>
          </a:prstGeom>
          <a:solidFill>
            <a:srgbClr val="AEC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4722B14-003A-B727-70BB-C0AE7D143436}"/>
              </a:ext>
            </a:extLst>
          </p:cNvPr>
          <p:cNvSpPr>
            <a:spLocks noGrp="1"/>
          </p:cNvSpPr>
          <p:nvPr>
            <p:ph type="title"/>
          </p:nvPr>
        </p:nvSpPr>
        <p:spPr/>
        <p:txBody>
          <a:bodyPr/>
          <a:lstStyle/>
          <a:p>
            <a:pPr algn="ctr"/>
            <a:r>
              <a:rPr lang="en-US" dirty="0"/>
              <a:t>Part 2: Maxima and Gaussian curve </a:t>
            </a:r>
          </a:p>
        </p:txBody>
      </p:sp>
      <p:sp>
        <p:nvSpPr>
          <p:cNvPr id="3" name="Inhaltsplatzhalter 2">
            <a:extLst>
              <a:ext uri="{FF2B5EF4-FFF2-40B4-BE49-F238E27FC236}">
                <a16:creationId xmlns:a16="http://schemas.microsoft.com/office/drawing/2014/main" id="{51BB5D3F-318C-2028-5ACA-61D158C58501}"/>
              </a:ext>
            </a:extLst>
          </p:cNvPr>
          <p:cNvSpPr>
            <a:spLocks noGrp="1"/>
          </p:cNvSpPr>
          <p:nvPr>
            <p:ph idx="1"/>
          </p:nvPr>
        </p:nvSpPr>
        <p:spPr>
          <a:xfrm>
            <a:off x="838200" y="1825625"/>
            <a:ext cx="10515600" cy="1603375"/>
          </a:xfrm>
        </p:spPr>
        <p:txBody>
          <a:bodyPr/>
          <a:lstStyle/>
          <a:p>
            <a:pPr marL="514350" indent="-514350">
              <a:buAutoNum type="alphaLcParenR"/>
            </a:pPr>
            <a:r>
              <a:rPr lang="en-US" dirty="0"/>
              <a:t>Smoothing the curve </a:t>
            </a:r>
          </a:p>
          <a:p>
            <a:pPr marL="514350" indent="-514350">
              <a:buAutoNum type="alphaLcParenR"/>
            </a:pPr>
            <a:r>
              <a:rPr lang="en-US" dirty="0"/>
              <a:t>Identification of global maxima: amount</a:t>
            </a:r>
            <a:r>
              <a:rPr lang="en-US" baseline="-25000" dirty="0"/>
              <a:t>n-1</a:t>
            </a:r>
            <a:r>
              <a:rPr lang="en-US" dirty="0"/>
              <a:t> &lt; </a:t>
            </a:r>
            <a:r>
              <a:rPr lang="en-US" dirty="0" err="1"/>
              <a:t>amount</a:t>
            </a:r>
            <a:r>
              <a:rPr lang="en-US" baseline="-25000" dirty="0" err="1"/>
              <a:t>n</a:t>
            </a:r>
            <a:r>
              <a:rPr lang="en-US" dirty="0"/>
              <a:t> &gt; amount</a:t>
            </a:r>
            <a:r>
              <a:rPr lang="en-US" baseline="-25000" dirty="0"/>
              <a:t>n+1</a:t>
            </a:r>
          </a:p>
          <a:p>
            <a:pPr marL="514350" indent="-514350">
              <a:buAutoNum type="alphaLcParenR"/>
            </a:pPr>
            <a:r>
              <a:rPr lang="en-US" dirty="0"/>
              <a:t>Gauss fitting to the curve</a:t>
            </a:r>
          </a:p>
          <a:p>
            <a:pPr marL="514350" indent="-514350">
              <a:buAutoNum type="alphaLcParenR"/>
            </a:pPr>
            <a:endParaRPr lang="en-US" dirty="0"/>
          </a:p>
        </p:txBody>
      </p:sp>
      <p:sp>
        <p:nvSpPr>
          <p:cNvPr id="4" name="Foliennummernplatzhalter 3">
            <a:extLst>
              <a:ext uri="{FF2B5EF4-FFF2-40B4-BE49-F238E27FC236}">
                <a16:creationId xmlns:a16="http://schemas.microsoft.com/office/drawing/2014/main" id="{0A0AF4A8-01FA-0338-AB4F-7CA9F7164627}"/>
              </a:ext>
            </a:extLst>
          </p:cNvPr>
          <p:cNvSpPr>
            <a:spLocks noGrp="1"/>
          </p:cNvSpPr>
          <p:nvPr>
            <p:ph type="sldNum" sz="quarter" idx="12"/>
          </p:nvPr>
        </p:nvSpPr>
        <p:spPr/>
        <p:txBody>
          <a:bodyPr/>
          <a:lstStyle/>
          <a:p>
            <a:fld id="{8A7A6979-0714-4377-B894-6BE4C2D6E202}" type="slidenum">
              <a:rPr lang="en-US" smtClean="0"/>
              <a:pPr/>
              <a:t>9</a:t>
            </a:fld>
            <a:endParaRPr lang="en-US" dirty="0"/>
          </a:p>
        </p:txBody>
      </p:sp>
      <p:cxnSp>
        <p:nvCxnSpPr>
          <p:cNvPr id="7" name="Gerade Verbindung 6">
            <a:extLst>
              <a:ext uri="{FF2B5EF4-FFF2-40B4-BE49-F238E27FC236}">
                <a16:creationId xmlns:a16="http://schemas.microsoft.com/office/drawing/2014/main" id="{631A3ACC-C8FA-5749-AF3D-C178DE002B6C}"/>
              </a:ext>
            </a:extLst>
          </p:cNvPr>
          <p:cNvCxnSpPr/>
          <p:nvPr/>
        </p:nvCxnSpPr>
        <p:spPr>
          <a:xfrm>
            <a:off x="583720" y="1311215"/>
            <a:ext cx="1102455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E7DF2482-FA54-B1DD-7DCD-6B9607C369BB}"/>
              </a:ext>
            </a:extLst>
          </p:cNvPr>
          <p:cNvPicPr>
            <a:picLocks noChangeAspect="1"/>
          </p:cNvPicPr>
          <p:nvPr/>
        </p:nvPicPr>
        <p:blipFill rotWithShape="1">
          <a:blip r:embed="rId3"/>
          <a:srcRect b="7143"/>
          <a:stretch/>
        </p:blipFill>
        <p:spPr>
          <a:xfrm>
            <a:off x="450149" y="2972849"/>
            <a:ext cx="5113749" cy="2478318"/>
          </a:xfrm>
          <a:prstGeom prst="rect">
            <a:avLst/>
          </a:prstGeom>
        </p:spPr>
      </p:pic>
      <p:pic>
        <p:nvPicPr>
          <p:cNvPr id="11" name="Grafik 10">
            <a:extLst>
              <a:ext uri="{FF2B5EF4-FFF2-40B4-BE49-F238E27FC236}">
                <a16:creationId xmlns:a16="http://schemas.microsoft.com/office/drawing/2014/main" id="{802DD615-04B0-EDF5-C1DC-8D0835C567C1}"/>
              </a:ext>
            </a:extLst>
          </p:cNvPr>
          <p:cNvPicPr>
            <a:picLocks noChangeAspect="1"/>
          </p:cNvPicPr>
          <p:nvPr/>
        </p:nvPicPr>
        <p:blipFill rotWithShape="1">
          <a:blip r:embed="rId4"/>
          <a:srcRect b="19750"/>
          <a:stretch/>
        </p:blipFill>
        <p:spPr>
          <a:xfrm>
            <a:off x="6797339" y="3224987"/>
            <a:ext cx="4725697" cy="2187062"/>
          </a:xfrm>
          <a:prstGeom prst="rect">
            <a:avLst/>
          </a:prstGeom>
        </p:spPr>
      </p:pic>
      <p:cxnSp>
        <p:nvCxnSpPr>
          <p:cNvPr id="13" name="Gerade Verbindung mit Pfeil 12">
            <a:extLst>
              <a:ext uri="{FF2B5EF4-FFF2-40B4-BE49-F238E27FC236}">
                <a16:creationId xmlns:a16="http://schemas.microsoft.com/office/drawing/2014/main" id="{4FA0BFBA-9C6B-15EB-6185-D195712E6049}"/>
              </a:ext>
            </a:extLst>
          </p:cNvPr>
          <p:cNvCxnSpPr/>
          <p:nvPr/>
        </p:nvCxnSpPr>
        <p:spPr>
          <a:xfrm>
            <a:off x="5563898" y="4318518"/>
            <a:ext cx="845389" cy="730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Grafik 14">
            <a:extLst>
              <a:ext uri="{FF2B5EF4-FFF2-40B4-BE49-F238E27FC236}">
                <a16:creationId xmlns:a16="http://schemas.microsoft.com/office/drawing/2014/main" id="{A3BB31B3-2A4B-96E3-A359-22686F1E36F4}"/>
              </a:ext>
            </a:extLst>
          </p:cNvPr>
          <p:cNvPicPr>
            <a:picLocks noChangeAspect="1"/>
          </p:cNvPicPr>
          <p:nvPr/>
        </p:nvPicPr>
        <p:blipFill rotWithShape="1">
          <a:blip r:embed="rId5"/>
          <a:srcRect t="5831"/>
          <a:stretch/>
        </p:blipFill>
        <p:spPr>
          <a:xfrm>
            <a:off x="3514938" y="2812176"/>
            <a:ext cx="5331362" cy="3255815"/>
          </a:xfrm>
          <a:prstGeom prst="rect">
            <a:avLst/>
          </a:prstGeom>
        </p:spPr>
      </p:pic>
      <p:pic>
        <p:nvPicPr>
          <p:cNvPr id="17" name="Grafik 16">
            <a:extLst>
              <a:ext uri="{FF2B5EF4-FFF2-40B4-BE49-F238E27FC236}">
                <a16:creationId xmlns:a16="http://schemas.microsoft.com/office/drawing/2014/main" id="{1B76A6AE-BD5F-35AF-266E-D30246DF7A14}"/>
              </a:ext>
            </a:extLst>
          </p:cNvPr>
          <p:cNvPicPr>
            <a:picLocks noChangeAspect="1"/>
          </p:cNvPicPr>
          <p:nvPr/>
        </p:nvPicPr>
        <p:blipFill rotWithShape="1">
          <a:blip r:embed="rId6"/>
          <a:srcRect t="8441" r="887" b="12166"/>
          <a:stretch/>
        </p:blipFill>
        <p:spPr>
          <a:xfrm>
            <a:off x="2319716" y="3365073"/>
            <a:ext cx="6992669" cy="2998585"/>
          </a:xfrm>
          <a:prstGeom prst="rect">
            <a:avLst/>
          </a:prstGeom>
        </p:spPr>
      </p:pic>
    </p:spTree>
    <p:extLst>
      <p:ext uri="{BB962C8B-B14F-4D97-AF65-F5344CB8AC3E}">
        <p14:creationId xmlns:p14="http://schemas.microsoft.com/office/powerpoint/2010/main" val="96968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1180</Words>
  <Application>Microsoft Macintosh PowerPoint</Application>
  <PresentationFormat>Breitbild</PresentationFormat>
  <Paragraphs>171</Paragraphs>
  <Slides>14</Slides>
  <Notes>14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14</vt:i4>
      </vt:variant>
    </vt:vector>
  </HeadingPairs>
  <TitlesOfParts>
    <vt:vector size="19" baseType="lpstr">
      <vt:lpstr>Arial</vt:lpstr>
      <vt:lpstr>Calibri</vt:lpstr>
      <vt:lpstr>Calibri Light</vt:lpstr>
      <vt:lpstr>Wingdings</vt:lpstr>
      <vt:lpstr>Office</vt:lpstr>
      <vt:lpstr>PowerPoint-Präsentation</vt:lpstr>
      <vt:lpstr>Non-synchronized HeLa cells</vt:lpstr>
      <vt:lpstr>RNA-dependent Proteins</vt:lpstr>
      <vt:lpstr>Role of RNA-binding proteins on a cellular level</vt:lpstr>
      <vt:lpstr>Generation of Data</vt:lpstr>
      <vt:lpstr>Description of Dataset</vt:lpstr>
      <vt:lpstr>Timetable</vt:lpstr>
      <vt:lpstr>Part 1: Clean Up and Normalization</vt:lpstr>
      <vt:lpstr>Part 2: Maxima and Gaussian curve </vt:lpstr>
      <vt:lpstr>Part 3: Selection Criteria</vt:lpstr>
      <vt:lpstr>Part 4: Protein Shifts</vt:lpstr>
      <vt:lpstr>Part 5: Protein Data Bases </vt:lpstr>
      <vt:lpstr>Part 6: Extra</vt:lpstr>
      <vt:lpstr>Why should you care?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Non-synchronized Hela cells</dc:title>
  <dc:creator>Greta Pick</dc:creator>
  <cp:lastModifiedBy>Greta Pick</cp:lastModifiedBy>
  <cp:revision>16</cp:revision>
  <dcterms:created xsi:type="dcterms:W3CDTF">2022-05-09T17:31:53Z</dcterms:created>
  <dcterms:modified xsi:type="dcterms:W3CDTF">2022-05-16T16:43:11Z</dcterms:modified>
</cp:coreProperties>
</file>